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66" r:id="rId2"/>
    <p:sldId id="422" r:id="rId3"/>
    <p:sldId id="283" r:id="rId4"/>
    <p:sldId id="378" r:id="rId5"/>
    <p:sldId id="421" r:id="rId6"/>
    <p:sldId id="393" r:id="rId7"/>
    <p:sldId id="411" r:id="rId8"/>
    <p:sldId id="413" r:id="rId9"/>
    <p:sldId id="385" r:id="rId10"/>
    <p:sldId id="388" r:id="rId11"/>
    <p:sldId id="383" r:id="rId12"/>
    <p:sldId id="417" r:id="rId13"/>
    <p:sldId id="410" r:id="rId14"/>
    <p:sldId id="379" r:id="rId15"/>
    <p:sldId id="390" r:id="rId16"/>
    <p:sldId id="400" r:id="rId17"/>
    <p:sldId id="415" r:id="rId18"/>
    <p:sldId id="419" r:id="rId19"/>
    <p:sldId id="391" r:id="rId20"/>
    <p:sldId id="420" r:id="rId21"/>
    <p:sldId id="418" r:id="rId22"/>
    <p:sldId id="397" r:id="rId23"/>
    <p:sldId id="398" r:id="rId24"/>
    <p:sldId id="360" r:id="rId25"/>
  </p:sldIdLst>
  <p:sldSz cx="9144000" cy="6858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p15:clr>
            <a:srgbClr val="A4A3A4"/>
          </p15:clr>
        </p15:guide>
        <p15:guide id="2" orient="horz" pos="255">
          <p15:clr>
            <a:srgbClr val="A4A3A4"/>
          </p15:clr>
        </p15:guide>
        <p15:guide id="3" orient="horz" pos="958">
          <p15:clr>
            <a:srgbClr val="A4A3A4"/>
          </p15:clr>
        </p15:guide>
        <p15:guide id="5" orient="horz" pos="4110">
          <p15:clr>
            <a:srgbClr val="A4A3A4"/>
          </p15:clr>
        </p15:guide>
        <p15:guide id="6" orient="horz" pos="142">
          <p15:clr>
            <a:srgbClr val="A4A3A4"/>
          </p15:clr>
        </p15:guide>
        <p15:guide id="7" orient="horz" pos="4178">
          <p15:clr>
            <a:srgbClr val="A4A3A4"/>
          </p15:clr>
        </p15:guide>
        <p15:guide id="8" pos="295" userDrawn="1">
          <p15:clr>
            <a:srgbClr val="A4A3A4"/>
          </p15:clr>
        </p15:guide>
        <p15:guide id="9" pos="5488">
          <p15:clr>
            <a:srgbClr val="A4A3A4"/>
          </p15:clr>
        </p15:guide>
        <p15:guide id="10" pos="2880">
          <p15:clr>
            <a:srgbClr val="A4A3A4"/>
          </p15:clr>
        </p15:guide>
        <p15:guide id="11" pos="2835">
          <p15:clr>
            <a:srgbClr val="A4A3A4"/>
          </p15:clr>
        </p15:guide>
        <p15:guide id="12" pos="2925">
          <p15:clr>
            <a:srgbClr val="A4A3A4"/>
          </p15:clr>
        </p15:guide>
        <p15:guide id="13" pos="3288">
          <p15:clr>
            <a:srgbClr val="A4A3A4"/>
          </p15:clr>
        </p15:guide>
        <p15:guide id="14" pos="3379">
          <p15:clr>
            <a:srgbClr val="A4A3A4"/>
          </p15:clr>
        </p15:guide>
        <p15:guide id="15" pos="3719">
          <p15:clr>
            <a:srgbClr val="A4A3A4"/>
          </p15:clr>
        </p15:guide>
        <p15:guide id="16" pos="3810">
          <p15:clr>
            <a:srgbClr val="A4A3A4"/>
          </p15:clr>
        </p15:guide>
        <p15:guide id="17" pos="4195" userDrawn="1">
          <p15:clr>
            <a:srgbClr val="A4A3A4"/>
          </p15:clr>
        </p15:guide>
        <p15:guide id="18" pos="4263">
          <p15:clr>
            <a:srgbClr val="A4A3A4"/>
          </p15:clr>
        </p15:guide>
        <p15:guide id="19" pos="4604">
          <p15:clr>
            <a:srgbClr val="A4A3A4"/>
          </p15:clr>
        </p15:guide>
        <p15:guide id="20" pos="4694">
          <p15:clr>
            <a:srgbClr val="A4A3A4"/>
          </p15:clr>
        </p15:guide>
        <p15:guide id="21" pos="5057">
          <p15:clr>
            <a:srgbClr val="A4A3A4"/>
          </p15:clr>
        </p15:guide>
        <p15:guide id="22" pos="5148">
          <p15:clr>
            <a:srgbClr val="A4A3A4"/>
          </p15:clr>
        </p15:guide>
        <p15:guide id="23" pos="2472">
          <p15:clr>
            <a:srgbClr val="A4A3A4"/>
          </p15:clr>
        </p15:guide>
        <p15:guide id="24" pos="2381">
          <p15:clr>
            <a:srgbClr val="A4A3A4"/>
          </p15:clr>
        </p15:guide>
        <p15:guide id="25" pos="2041">
          <p15:clr>
            <a:srgbClr val="A4A3A4"/>
          </p15:clr>
        </p15:guide>
        <p15:guide id="26" pos="1950">
          <p15:clr>
            <a:srgbClr val="A4A3A4"/>
          </p15:clr>
        </p15:guide>
        <p15:guide id="27" pos="1565" userDrawn="1">
          <p15:clr>
            <a:srgbClr val="A4A3A4"/>
          </p15:clr>
        </p15:guide>
        <p15:guide id="28" pos="1497">
          <p15:clr>
            <a:srgbClr val="A4A3A4"/>
          </p15:clr>
        </p15:guide>
        <p15:guide id="29" pos="1156">
          <p15:clr>
            <a:srgbClr val="A4A3A4"/>
          </p15:clr>
        </p15:guide>
        <p15:guide id="30" pos="1066">
          <p15:clr>
            <a:srgbClr val="A4A3A4"/>
          </p15:clr>
        </p15:guide>
        <p15:guide id="31" pos="703">
          <p15:clr>
            <a:srgbClr val="A4A3A4"/>
          </p15:clr>
        </p15:guide>
        <p15:guide id="32" pos="612">
          <p15:clr>
            <a:srgbClr val="A4A3A4"/>
          </p15:clr>
        </p15:guide>
        <p15:guide id="33" pos="113" userDrawn="1">
          <p15:clr>
            <a:srgbClr val="A4A3A4"/>
          </p15:clr>
        </p15:guide>
        <p15:guide id="34" pos="5624">
          <p15:clr>
            <a:srgbClr val="A4A3A4"/>
          </p15:clr>
        </p15:guide>
        <p15:guide id="35" orient="horz" pos="754">
          <p15:clr>
            <a:srgbClr val="A4A3A4"/>
          </p15:clr>
        </p15:guide>
        <p15:guide id="38" pos="158">
          <p15:clr>
            <a:srgbClr val="A4A3A4"/>
          </p15:clr>
        </p15:guide>
        <p15:guide id="39" orient="horz" pos="2024">
          <p15:clr>
            <a:srgbClr val="A4A3A4"/>
          </p15:clr>
        </p15:guide>
        <p15:guide id="40" pos="1927">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ia" initials="PE" lastIdx="1" clrIdx="0"/>
  <p:cmAuthor id="1" name="Ann-Kathrin Hess" initials="AH" lastIdx="15" clrIdx="1">
    <p:extLst>
      <p:ext uri="{19B8F6BF-5375-455C-9EA6-DF929625EA0E}">
        <p15:presenceInfo xmlns:p15="http://schemas.microsoft.com/office/powerpoint/2012/main" userId="S-1-5-21-479988891-1988954239-1834494585-71048" providerId="AD"/>
      </p:ext>
    </p:extLst>
  </p:cmAuthor>
  <p:cmAuthor id="2" name="Microsoft Office User" initials="MOU" lastIdx="8" clrIdx="2">
    <p:extLst>
      <p:ext uri="{19B8F6BF-5375-455C-9EA6-DF929625EA0E}">
        <p15:presenceInfo xmlns:p15="http://schemas.microsoft.com/office/powerpoint/2012/main" userId="Microsoft Office User" providerId="None"/>
      </p:ext>
    </p:extLst>
  </p:cmAuthor>
  <p:cmAuthor id="3" name="Patricia Eiche" initials="PE" lastIdx="29" clrIdx="3">
    <p:extLst>
      <p:ext uri="{19B8F6BF-5375-455C-9EA6-DF929625EA0E}">
        <p15:presenceInfo xmlns:p15="http://schemas.microsoft.com/office/powerpoint/2012/main" userId="Patricia Eiche" providerId="None"/>
      </p:ext>
    </p:extLst>
  </p:cmAuthor>
  <p:cmAuthor id="4" name="Camila Plaza" initials="CP" lastIdx="4" clrIdx="4">
    <p:extLst>
      <p:ext uri="{19B8F6BF-5375-455C-9EA6-DF929625EA0E}">
        <p15:presenceInfo xmlns:p15="http://schemas.microsoft.com/office/powerpoint/2012/main" userId="a0b2923b6eda4e26" providerId="Windows Live"/>
      </p:ext>
    </p:extLst>
  </p:cmAuthor>
  <p:cmAuthor id="5" name="Lars Fluri" initials="LF" lastIdx="3" clrIdx="5">
    <p:extLst>
      <p:ext uri="{19B8F6BF-5375-455C-9EA6-DF929625EA0E}">
        <p15:presenceInfo xmlns:p15="http://schemas.microsoft.com/office/powerpoint/2012/main" userId="Lars Flu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EB829B"/>
    <a:srgbClr val="FFFFFF"/>
    <a:srgbClr val="48A299"/>
    <a:srgbClr val="D20537"/>
    <a:srgbClr val="A5D7D2"/>
    <a:srgbClr val="000000"/>
    <a:srgbClr val="8C9196"/>
    <a:srgbClr val="BEC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1" autoAdjust="0"/>
    <p:restoredTop sz="93979" autoAdjust="0"/>
  </p:normalViewPr>
  <p:slideViewPr>
    <p:cSldViewPr showGuides="1">
      <p:cViewPr>
        <p:scale>
          <a:sx n="91" d="100"/>
          <a:sy n="91" d="100"/>
        </p:scale>
        <p:origin x="868" y="52"/>
      </p:cViewPr>
      <p:guideLst>
        <p:guide orient="horz" pos="3929"/>
        <p:guide orient="horz" pos="255"/>
        <p:guide orient="horz" pos="958"/>
        <p:guide orient="horz" pos="4110"/>
        <p:guide orient="horz" pos="142"/>
        <p:guide orient="horz" pos="4178"/>
        <p:guide pos="295"/>
        <p:guide pos="5488"/>
        <p:guide pos="2880"/>
        <p:guide pos="2835"/>
        <p:guide pos="2925"/>
        <p:guide pos="3288"/>
        <p:guide pos="3379"/>
        <p:guide pos="3719"/>
        <p:guide pos="3810"/>
        <p:guide pos="4195"/>
        <p:guide pos="4263"/>
        <p:guide pos="4604"/>
        <p:guide pos="4694"/>
        <p:guide pos="5057"/>
        <p:guide pos="5148"/>
        <p:guide pos="2472"/>
        <p:guide pos="2381"/>
        <p:guide pos="2041"/>
        <p:guide pos="1950"/>
        <p:guide pos="1565"/>
        <p:guide pos="1497"/>
        <p:guide pos="1156"/>
        <p:guide pos="1066"/>
        <p:guide pos="703"/>
        <p:guide pos="612"/>
        <p:guide pos="113"/>
        <p:guide pos="5624"/>
        <p:guide orient="horz" pos="754"/>
        <p:guide pos="158"/>
        <p:guide orient="horz" pos="2024"/>
        <p:guide pos="1927"/>
      </p:guideLst>
    </p:cSldViewPr>
  </p:slideViewPr>
  <p:notesTextViewPr>
    <p:cViewPr>
      <p:scale>
        <a:sx n="85" d="100"/>
        <a:sy n="85" d="100"/>
      </p:scale>
      <p:origin x="0" y="0"/>
    </p:cViewPr>
  </p:notesTextViewPr>
  <p:sorterViewPr>
    <p:cViewPr>
      <p:scale>
        <a:sx n="100" d="100"/>
        <a:sy n="100" d="100"/>
      </p:scale>
      <p:origin x="0" y="0"/>
    </p:cViewPr>
  </p:sorterViewPr>
  <p:notesViewPr>
    <p:cSldViewPr showGuides="1">
      <p:cViewPr>
        <p:scale>
          <a:sx n="74" d="100"/>
          <a:sy n="74" d="100"/>
        </p:scale>
        <p:origin x="2092" y="36"/>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97625"/>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sz="quarter" idx="1"/>
          </p:nvPr>
        </p:nvSpPr>
        <p:spPr>
          <a:xfrm>
            <a:off x="3884027" y="0"/>
            <a:ext cx="2972421" cy="497625"/>
          </a:xfrm>
          <a:prstGeom prst="rect">
            <a:avLst/>
          </a:prstGeom>
        </p:spPr>
        <p:txBody>
          <a:bodyPr vert="horz" lIns="91440" tIns="45720" rIns="91440" bIns="45720" rtlCol="0"/>
          <a:lstStyle>
            <a:lvl1pPr algn="r">
              <a:defRPr sz="1200"/>
            </a:lvl1pPr>
          </a:lstStyle>
          <a:p>
            <a:fld id="{1117046F-E0B5-4F66-8D5B-12602F853552}" type="datetimeFigureOut">
              <a:rPr lang="de-CH" smtClean="0"/>
              <a:t>29.09.2023</a:t>
            </a:fld>
            <a:endParaRPr lang="de-CH"/>
          </a:p>
        </p:txBody>
      </p:sp>
      <p:sp>
        <p:nvSpPr>
          <p:cNvPr id="4" name="Footer Placeholder 3"/>
          <p:cNvSpPr>
            <a:spLocks noGrp="1"/>
          </p:cNvSpPr>
          <p:nvPr>
            <p:ph type="ftr" sz="quarter" idx="2"/>
          </p:nvPr>
        </p:nvSpPr>
        <p:spPr>
          <a:xfrm>
            <a:off x="1" y="9446365"/>
            <a:ext cx="2972421" cy="497625"/>
          </a:xfrm>
          <a:prstGeom prst="rect">
            <a:avLst/>
          </a:prstGeom>
        </p:spPr>
        <p:txBody>
          <a:bodyPr vert="horz" lIns="91440" tIns="45720" rIns="91440" bIns="45720" rtlCol="0" anchor="b"/>
          <a:lstStyle>
            <a:lvl1pPr algn="l">
              <a:defRPr sz="1200"/>
            </a:lvl1pPr>
          </a:lstStyle>
          <a:p>
            <a:endParaRPr lang="de-CH"/>
          </a:p>
        </p:txBody>
      </p:sp>
      <p:sp>
        <p:nvSpPr>
          <p:cNvPr id="5" name="Slide Number Placeholder 4"/>
          <p:cNvSpPr>
            <a:spLocks noGrp="1"/>
          </p:cNvSpPr>
          <p:nvPr>
            <p:ph type="sldNum" sz="quarter" idx="3"/>
          </p:nvPr>
        </p:nvSpPr>
        <p:spPr>
          <a:xfrm>
            <a:off x="3884027" y="9446365"/>
            <a:ext cx="2972421" cy="497625"/>
          </a:xfrm>
          <a:prstGeom prst="rect">
            <a:avLst/>
          </a:prstGeom>
        </p:spPr>
        <p:txBody>
          <a:bodyPr vert="horz" lIns="91440" tIns="45720" rIns="91440" bIns="45720" rtlCol="0" anchor="b"/>
          <a:lstStyle>
            <a:lvl1pPr algn="r">
              <a:defRPr sz="1200"/>
            </a:lvl1pPr>
          </a:lstStyle>
          <a:p>
            <a:fld id="{D4B86F69-913F-4F4F-B59D-D1533E09B950}" type="slidenum">
              <a:rPr lang="de-CH" smtClean="0"/>
              <a:t>‹Nr.›</a:t>
            </a:fld>
            <a:endParaRPr lang="de-CH"/>
          </a:p>
        </p:txBody>
      </p:sp>
    </p:spTree>
    <p:extLst>
      <p:ext uri="{BB962C8B-B14F-4D97-AF65-F5344CB8AC3E}">
        <p14:creationId xmlns:p14="http://schemas.microsoft.com/office/powerpoint/2010/main" val="3043274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71800" cy="497285"/>
          </a:xfrm>
          <a:prstGeom prst="rect">
            <a:avLst/>
          </a:prstGeom>
        </p:spPr>
        <p:txBody>
          <a:bodyPr vert="horz" lIns="96017" tIns="48009" rIns="96017" bIns="48009" rtlCol="0"/>
          <a:lstStyle>
            <a:lvl1pPr algn="l">
              <a:defRPr sz="1300"/>
            </a:lvl1pPr>
          </a:lstStyle>
          <a:p>
            <a:endParaRPr lang="de-CH"/>
          </a:p>
        </p:txBody>
      </p:sp>
      <p:sp>
        <p:nvSpPr>
          <p:cNvPr id="3" name="Datumsplatzhalter 2"/>
          <p:cNvSpPr>
            <a:spLocks noGrp="1"/>
          </p:cNvSpPr>
          <p:nvPr>
            <p:ph type="dt" idx="1"/>
          </p:nvPr>
        </p:nvSpPr>
        <p:spPr>
          <a:xfrm>
            <a:off x="3884613" y="2"/>
            <a:ext cx="2971800" cy="497285"/>
          </a:xfrm>
          <a:prstGeom prst="rect">
            <a:avLst/>
          </a:prstGeom>
        </p:spPr>
        <p:txBody>
          <a:bodyPr vert="horz" lIns="96017" tIns="48009" rIns="96017" bIns="48009" rtlCol="0"/>
          <a:lstStyle>
            <a:lvl1pPr algn="r">
              <a:defRPr sz="1300"/>
            </a:lvl1pPr>
          </a:lstStyle>
          <a:p>
            <a:fld id="{484FEB8E-57CB-43C0-BEF7-4F4116A5252C}" type="datetimeFigureOut">
              <a:rPr lang="de-CH" smtClean="0"/>
              <a:t>29.09.2023</a:t>
            </a:fld>
            <a:endParaRPr lang="de-CH"/>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6017" tIns="48009" rIns="96017" bIns="48009" rtlCol="0" anchor="ctr"/>
          <a:lstStyle/>
          <a:p>
            <a:endParaRPr lang="de-CH"/>
          </a:p>
        </p:txBody>
      </p:sp>
      <p:sp>
        <p:nvSpPr>
          <p:cNvPr id="5" name="Notizenplatzhalter 4"/>
          <p:cNvSpPr>
            <a:spLocks noGrp="1"/>
          </p:cNvSpPr>
          <p:nvPr>
            <p:ph type="body" sz="quarter" idx="3"/>
          </p:nvPr>
        </p:nvSpPr>
        <p:spPr>
          <a:xfrm>
            <a:off x="685801" y="4724202"/>
            <a:ext cx="5486400" cy="4475560"/>
          </a:xfrm>
          <a:prstGeom prst="rect">
            <a:avLst/>
          </a:prstGeom>
        </p:spPr>
        <p:txBody>
          <a:bodyPr vert="horz" lIns="96017" tIns="48009" rIns="96017" bIns="48009"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46680"/>
            <a:ext cx="2971800" cy="497285"/>
          </a:xfrm>
          <a:prstGeom prst="rect">
            <a:avLst/>
          </a:prstGeom>
        </p:spPr>
        <p:txBody>
          <a:bodyPr vert="horz" lIns="96017" tIns="48009" rIns="96017" bIns="48009" rtlCol="0" anchor="b"/>
          <a:lstStyle>
            <a:lvl1pPr algn="l">
              <a:defRPr sz="1300"/>
            </a:lvl1pPr>
          </a:lstStyle>
          <a:p>
            <a:endParaRPr lang="de-CH"/>
          </a:p>
        </p:txBody>
      </p:sp>
      <p:sp>
        <p:nvSpPr>
          <p:cNvPr id="7" name="Foliennummernplatzhalter 6"/>
          <p:cNvSpPr>
            <a:spLocks noGrp="1"/>
          </p:cNvSpPr>
          <p:nvPr>
            <p:ph type="sldNum" sz="quarter" idx="5"/>
          </p:nvPr>
        </p:nvSpPr>
        <p:spPr>
          <a:xfrm>
            <a:off x="3884613" y="9446680"/>
            <a:ext cx="2971800" cy="497285"/>
          </a:xfrm>
          <a:prstGeom prst="rect">
            <a:avLst/>
          </a:prstGeom>
        </p:spPr>
        <p:txBody>
          <a:bodyPr vert="horz" lIns="96017" tIns="48009" rIns="96017" bIns="48009" rtlCol="0" anchor="b"/>
          <a:lstStyle>
            <a:lvl1pPr algn="r">
              <a:defRPr sz="1300"/>
            </a:lvl1pPr>
          </a:lstStyle>
          <a:p>
            <a:fld id="{DA53D58F-CC03-47C4-AC79-D3C984A61519}" type="slidenum">
              <a:rPr lang="de-CH" smtClean="0"/>
              <a:t>‹Nr.›</a:t>
            </a:fld>
            <a:endParaRPr lang="de-CH"/>
          </a:p>
        </p:txBody>
      </p:sp>
    </p:spTree>
    <p:extLst>
      <p:ext uri="{BB962C8B-B14F-4D97-AF65-F5344CB8AC3E}">
        <p14:creationId xmlns:p14="http://schemas.microsoft.com/office/powerpoint/2010/main" val="66783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1" u="sng" kern="1200" noProof="0" dirty="0">
                <a:solidFill>
                  <a:schemeClr val="tx1"/>
                </a:solidFill>
                <a:effectLst/>
                <a:latin typeface="+mn-lt"/>
                <a:ea typeface="+mn-ea"/>
                <a:cs typeface="+mn-cs"/>
              </a:rPr>
              <a:t>Concept</a:t>
            </a:r>
            <a:endParaRPr lang="en-US" sz="1200" kern="1200" noProof="0" dirty="0">
              <a:solidFill>
                <a:schemeClr val="tx1"/>
              </a:solidFill>
              <a:effectLst/>
              <a:latin typeface="+mn-lt"/>
              <a:ea typeface="+mn-ea"/>
              <a:cs typeface="+mn-cs"/>
            </a:endParaRPr>
          </a:p>
          <a:p>
            <a:r>
              <a:rPr lang="en-US" sz="1200" b="1" kern="1200" noProof="0" dirty="0">
                <a:solidFill>
                  <a:schemeClr val="tx1"/>
                </a:solidFill>
                <a:effectLst/>
                <a:latin typeface="+mn-lt"/>
                <a:ea typeface="+mn-ea"/>
                <a:cs typeface="+mn-cs"/>
              </a:rPr>
              <a:t> </a:t>
            </a:r>
            <a:endParaRPr lang="en-US" sz="1200" kern="1200" noProof="0" dirty="0">
              <a:solidFill>
                <a:schemeClr val="tx1"/>
              </a:solidFill>
              <a:effectLst/>
              <a:latin typeface="+mn-lt"/>
              <a:ea typeface="+mn-ea"/>
              <a:cs typeface="+mn-cs"/>
            </a:endParaRPr>
          </a:p>
          <a:p>
            <a:r>
              <a:rPr lang="en-US" sz="1200" b="1" kern="1200" noProof="0" dirty="0">
                <a:solidFill>
                  <a:schemeClr val="tx1"/>
                </a:solidFill>
                <a:effectLst/>
                <a:latin typeface="+mn-lt"/>
                <a:ea typeface="+mn-ea"/>
                <a:cs typeface="+mn-cs"/>
              </a:rPr>
              <a:t>Idea: </a:t>
            </a:r>
            <a:r>
              <a:rPr lang="en-US" sz="1200" kern="1200" noProof="0" dirty="0">
                <a:solidFill>
                  <a:schemeClr val="tx1"/>
                </a:solidFill>
                <a:effectLst/>
                <a:latin typeface="+mn-lt"/>
                <a:ea typeface="+mn-ea"/>
                <a:cs typeface="+mn-cs"/>
              </a:rPr>
              <a:t>Regular lunchtime event</a:t>
            </a:r>
            <a:r>
              <a:rPr lang="en-US" sz="1200" kern="1200" baseline="0" noProof="0" dirty="0">
                <a:solidFill>
                  <a:schemeClr val="tx1"/>
                </a:solidFill>
                <a:effectLst/>
                <a:latin typeface="+mn-lt"/>
                <a:ea typeface="+mn-ea"/>
                <a:cs typeface="+mn-cs"/>
              </a:rPr>
              <a:t> twice</a:t>
            </a:r>
            <a:r>
              <a:rPr lang="en-US" sz="1200" kern="1200" noProof="0" dirty="0">
                <a:solidFill>
                  <a:schemeClr val="tx1"/>
                </a:solidFill>
                <a:effectLst/>
                <a:latin typeface="+mn-lt"/>
                <a:ea typeface="+mn-ea"/>
                <a:cs typeface="+mn-cs"/>
              </a:rPr>
              <a:t> a year</a:t>
            </a:r>
          </a:p>
          <a:p>
            <a:r>
              <a:rPr lang="en-US" baseline="0" dirty="0"/>
              <a:t>Maybe</a:t>
            </a:r>
            <a:r>
              <a:rPr lang="en-US" dirty="0"/>
              <a:t> for the future: One for Postdocs, too - If possible separately for “Life Sciences” and “Social Sciences and Humanities”</a:t>
            </a:r>
            <a:r>
              <a:rPr lang="en-US" sz="1200" kern="1200" noProof="0" dirty="0">
                <a:solidFill>
                  <a:schemeClr val="tx1"/>
                </a:solidFill>
                <a:effectLst/>
                <a:latin typeface="+mn-lt"/>
                <a:ea typeface="+mn-ea"/>
                <a:cs typeface="+mn-cs"/>
              </a:rPr>
              <a:t> </a:t>
            </a:r>
          </a:p>
          <a:p>
            <a:r>
              <a:rPr lang="en-US" sz="1200" b="1" kern="1200" noProof="0" dirty="0">
                <a:solidFill>
                  <a:schemeClr val="tx1"/>
                </a:solidFill>
                <a:effectLst/>
                <a:latin typeface="+mn-lt"/>
                <a:ea typeface="+mn-ea"/>
                <a:cs typeface="+mn-cs"/>
              </a:rPr>
              <a:t>Scope: </a:t>
            </a:r>
            <a:r>
              <a:rPr lang="en-US" sz="1200" kern="1200" noProof="0" dirty="0">
                <a:solidFill>
                  <a:schemeClr val="tx1"/>
                </a:solidFill>
                <a:effectLst/>
                <a:latin typeface="+mn-lt"/>
                <a:ea typeface="+mn-ea"/>
                <a:cs typeface="+mn-cs"/>
              </a:rPr>
              <a:t>1-hour lunchtime event in the </a:t>
            </a:r>
            <a:r>
              <a:rPr lang="en-US" sz="1200" kern="1200" noProof="0" dirty="0" err="1">
                <a:solidFill>
                  <a:schemeClr val="tx1"/>
                </a:solidFill>
                <a:effectLst/>
                <a:latin typeface="+mn-lt"/>
                <a:ea typeface="+mn-ea"/>
                <a:cs typeface="+mn-cs"/>
              </a:rPr>
              <a:t>Kollegienhaus</a:t>
            </a:r>
            <a:r>
              <a:rPr lang="en-US" sz="1200" kern="1200" noProof="0" dirty="0">
                <a:solidFill>
                  <a:schemeClr val="tx1"/>
                </a:solidFill>
                <a:effectLst/>
                <a:latin typeface="+mn-lt"/>
                <a:ea typeface="+mn-ea"/>
                <a:cs typeface="+mn-cs"/>
              </a:rPr>
              <a:t> / online via Zoom</a:t>
            </a:r>
          </a:p>
          <a:p>
            <a:r>
              <a:rPr lang="en-US" sz="1200" b="1" kern="1200" noProof="0" dirty="0">
                <a:solidFill>
                  <a:schemeClr val="tx1"/>
                </a:solidFill>
                <a:effectLst/>
                <a:latin typeface="+mn-lt"/>
                <a:ea typeface="+mn-ea"/>
                <a:cs typeface="+mn-cs"/>
              </a:rPr>
              <a:t>Organization: </a:t>
            </a:r>
            <a:r>
              <a:rPr lang="en-US" sz="1200" kern="1200" noProof="0" dirty="0" err="1">
                <a:solidFill>
                  <a:schemeClr val="tx1"/>
                </a:solidFill>
                <a:effectLst/>
                <a:latin typeface="+mn-lt"/>
                <a:ea typeface="+mn-ea"/>
                <a:cs typeface="+mn-cs"/>
              </a:rPr>
              <a:t>avuba</a:t>
            </a:r>
            <a:endParaRPr lang="en-US" sz="1200" kern="1200" noProof="0" dirty="0">
              <a:solidFill>
                <a:schemeClr val="tx1"/>
              </a:solidFill>
              <a:effectLst/>
              <a:latin typeface="+mn-lt"/>
              <a:ea typeface="+mn-ea"/>
              <a:cs typeface="+mn-cs"/>
            </a:endParaRPr>
          </a:p>
          <a:p>
            <a:r>
              <a:rPr lang="en-US" sz="1200" b="1" kern="1200" noProof="0" dirty="0">
                <a:solidFill>
                  <a:schemeClr val="tx1"/>
                </a:solidFill>
                <a:effectLst/>
                <a:latin typeface="+mn-lt"/>
                <a:ea typeface="+mn-ea"/>
                <a:cs typeface="+mn-cs"/>
              </a:rPr>
              <a:t>Presentation: </a:t>
            </a:r>
            <a:r>
              <a:rPr lang="en-US" sz="1200" b="0" kern="1200" noProof="0" dirty="0">
                <a:solidFill>
                  <a:schemeClr val="tx1"/>
                </a:solidFill>
                <a:effectLst/>
                <a:latin typeface="+mn-lt"/>
                <a:ea typeface="+mn-ea"/>
                <a:cs typeface="+mn-cs"/>
              </a:rPr>
              <a:t>avuba</a:t>
            </a:r>
            <a:r>
              <a:rPr lang="en-US" sz="1200" b="0" kern="1200" baseline="0" noProof="0" dirty="0">
                <a:solidFill>
                  <a:schemeClr val="tx1"/>
                </a:solidFill>
                <a:effectLst/>
                <a:latin typeface="+mn-lt"/>
                <a:ea typeface="+mn-ea"/>
                <a:cs typeface="+mn-cs"/>
              </a:rPr>
              <a:t> co-presidium </a:t>
            </a:r>
          </a:p>
          <a:p>
            <a:r>
              <a:rPr lang="en-US" sz="1200" b="1" kern="1200" noProof="0" dirty="0">
                <a:solidFill>
                  <a:schemeClr val="tx1"/>
                </a:solidFill>
                <a:effectLst/>
                <a:latin typeface="+mn-lt"/>
                <a:ea typeface="+mn-ea"/>
                <a:cs typeface="+mn-cs"/>
              </a:rPr>
              <a:t>Target group:</a:t>
            </a:r>
            <a:r>
              <a:rPr lang="en-US" sz="1200" b="1" kern="1200" baseline="0" noProof="0" dirty="0">
                <a:solidFill>
                  <a:schemeClr val="tx1"/>
                </a:solidFill>
                <a:effectLst/>
                <a:latin typeface="+mn-lt"/>
                <a:ea typeface="+mn-ea"/>
                <a:cs typeface="+mn-cs"/>
              </a:rPr>
              <a:t> </a:t>
            </a:r>
            <a:r>
              <a:rPr lang="en-US" sz="1200" kern="1200" noProof="0" dirty="0">
                <a:solidFill>
                  <a:schemeClr val="tx1"/>
                </a:solidFill>
                <a:effectLst/>
                <a:latin typeface="+mn-lt"/>
                <a:ea typeface="+mn-ea"/>
                <a:cs typeface="+mn-cs"/>
              </a:rPr>
              <a:t>Doctoral students (particularly in the first</a:t>
            </a:r>
            <a:r>
              <a:rPr lang="en-US" sz="1200" kern="1200" baseline="0" noProof="0" dirty="0">
                <a:solidFill>
                  <a:schemeClr val="tx1"/>
                </a:solidFill>
                <a:effectLst/>
                <a:latin typeface="+mn-lt"/>
                <a:ea typeface="+mn-ea"/>
                <a:cs typeface="+mn-cs"/>
              </a:rPr>
              <a:t> or second year)</a:t>
            </a:r>
            <a:endParaRPr lang="en-US" sz="1200" kern="1200" noProof="0" dirty="0">
              <a:solidFill>
                <a:schemeClr val="tx1"/>
              </a:solidFill>
              <a:effectLst/>
              <a:latin typeface="+mn-lt"/>
              <a:ea typeface="+mn-ea"/>
              <a:cs typeface="+mn-cs"/>
            </a:endParaRPr>
          </a:p>
          <a:p>
            <a:r>
              <a:rPr lang="en-US" sz="1200" kern="1200" noProof="0" dirty="0">
                <a:solidFill>
                  <a:schemeClr val="tx1"/>
                </a:solidFill>
                <a:effectLst/>
                <a:latin typeface="+mn-lt"/>
                <a:ea typeface="+mn-ea"/>
                <a:cs typeface="+mn-cs"/>
              </a:rPr>
              <a:t>		</a:t>
            </a:r>
          </a:p>
        </p:txBody>
      </p:sp>
      <p:sp>
        <p:nvSpPr>
          <p:cNvPr id="4" name="Foliennummernplatzhalter 3"/>
          <p:cNvSpPr>
            <a:spLocks noGrp="1"/>
          </p:cNvSpPr>
          <p:nvPr>
            <p:ph type="sldNum" sz="quarter" idx="10"/>
          </p:nvPr>
        </p:nvSpPr>
        <p:spPr/>
        <p:txBody>
          <a:bodyPr/>
          <a:lstStyle/>
          <a:p>
            <a:fld id="{DA53D58F-CC03-47C4-AC79-D3C984A61519}" type="slidenum">
              <a:rPr lang="de-CH" smtClean="0"/>
              <a:t>1</a:t>
            </a:fld>
            <a:endParaRPr lang="de-CH"/>
          </a:p>
        </p:txBody>
      </p:sp>
    </p:spTree>
    <p:extLst>
      <p:ext uri="{BB962C8B-B14F-4D97-AF65-F5344CB8AC3E}">
        <p14:creationId xmlns:p14="http://schemas.microsoft.com/office/powerpoint/2010/main" val="3438609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aseline="0" dirty="0"/>
              <a:t>Organization of events and representing the group -&gt; you don’t get credits for it; thus your own motivation has to be the priority/at the forefront of your thinking in this case.</a:t>
            </a:r>
          </a:p>
        </p:txBody>
      </p:sp>
      <p:sp>
        <p:nvSpPr>
          <p:cNvPr id="4" name="Foliennummernplatzhalter 3"/>
          <p:cNvSpPr>
            <a:spLocks noGrp="1"/>
          </p:cNvSpPr>
          <p:nvPr>
            <p:ph type="sldNum" sz="quarter" idx="10"/>
          </p:nvPr>
        </p:nvSpPr>
        <p:spPr/>
        <p:txBody>
          <a:bodyPr/>
          <a:lstStyle/>
          <a:p>
            <a:fld id="{DA53D58F-CC03-47C4-AC79-D3C984A61519}" type="slidenum">
              <a:rPr lang="de-CH" smtClean="0"/>
              <a:t>10</a:t>
            </a:fld>
            <a:endParaRPr lang="de-CH"/>
          </a:p>
        </p:txBody>
      </p:sp>
    </p:spTree>
    <p:extLst>
      <p:ext uri="{BB962C8B-B14F-4D97-AF65-F5344CB8AC3E}">
        <p14:creationId xmlns:p14="http://schemas.microsoft.com/office/powerpoint/2010/main" val="1361273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DA53D58F-CC03-47C4-AC79-D3C984A61519}" type="slidenum">
              <a:rPr lang="de-CH" smtClean="0"/>
              <a:t>11</a:t>
            </a:fld>
            <a:endParaRPr lang="de-CH"/>
          </a:p>
        </p:txBody>
      </p:sp>
    </p:spTree>
    <p:extLst>
      <p:ext uri="{BB962C8B-B14F-4D97-AF65-F5344CB8AC3E}">
        <p14:creationId xmlns:p14="http://schemas.microsoft.com/office/powerpoint/2010/main" val="1361273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53D58F-CC03-47C4-AC79-D3C984A61519}" type="slidenum">
              <a:rPr lang="de-CH" smtClean="0"/>
              <a:t>12</a:t>
            </a:fld>
            <a:endParaRPr lang="de-CH"/>
          </a:p>
        </p:txBody>
      </p:sp>
    </p:spTree>
    <p:extLst>
      <p:ext uri="{BB962C8B-B14F-4D97-AF65-F5344CB8AC3E}">
        <p14:creationId xmlns:p14="http://schemas.microsoft.com/office/powerpoint/2010/main" val="3645144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a:p>
        </p:txBody>
      </p:sp>
      <p:sp>
        <p:nvSpPr>
          <p:cNvPr id="4" name="Slide Number Placeholder 3"/>
          <p:cNvSpPr>
            <a:spLocks noGrp="1"/>
          </p:cNvSpPr>
          <p:nvPr>
            <p:ph type="sldNum" sz="quarter" idx="10"/>
          </p:nvPr>
        </p:nvSpPr>
        <p:spPr/>
        <p:txBody>
          <a:bodyPr/>
          <a:lstStyle/>
          <a:p>
            <a:fld id="{DA53D58F-CC03-47C4-AC79-D3C984A61519}" type="slidenum">
              <a:rPr lang="de-CH" smtClean="0"/>
              <a:t>13</a:t>
            </a:fld>
            <a:endParaRPr lang="de-CH"/>
          </a:p>
        </p:txBody>
      </p:sp>
    </p:spTree>
    <p:extLst>
      <p:ext uri="{BB962C8B-B14F-4D97-AF65-F5344CB8AC3E}">
        <p14:creationId xmlns:p14="http://schemas.microsoft.com/office/powerpoint/2010/main" val="737577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DA53D58F-CC03-47C4-AC79-D3C984A61519}" type="slidenum">
              <a:rPr lang="de-CH" smtClean="0"/>
              <a:t>14</a:t>
            </a:fld>
            <a:endParaRPr lang="de-CH"/>
          </a:p>
        </p:txBody>
      </p:sp>
    </p:spTree>
    <p:extLst>
      <p:ext uri="{BB962C8B-B14F-4D97-AF65-F5344CB8AC3E}">
        <p14:creationId xmlns:p14="http://schemas.microsoft.com/office/powerpoint/2010/main" val="1660687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DA53D58F-CC03-47C4-AC79-D3C984A61519}" type="slidenum">
              <a:rPr lang="de-CH" smtClean="0"/>
              <a:t>15</a:t>
            </a:fld>
            <a:endParaRPr lang="de-CH"/>
          </a:p>
        </p:txBody>
      </p:sp>
      <p:sp>
        <p:nvSpPr>
          <p:cNvPr id="5" name="Notizenplatzhalter 4"/>
          <p:cNvSpPr>
            <a:spLocks noGrp="1"/>
          </p:cNvSpPr>
          <p:nvPr>
            <p:ph type="body" sz="quarter" idx="11"/>
          </p:nvPr>
        </p:nvSpPr>
        <p:spPr/>
        <p:txBody>
          <a:bodyPr/>
          <a:lstStyle/>
          <a:p>
            <a:endParaRPr lang="de-CH"/>
          </a:p>
        </p:txBody>
      </p:sp>
    </p:spTree>
    <p:extLst>
      <p:ext uri="{BB962C8B-B14F-4D97-AF65-F5344CB8AC3E}">
        <p14:creationId xmlns:p14="http://schemas.microsoft.com/office/powerpoint/2010/main" val="1361273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noProof="0" dirty="0"/>
              <a:t>Open Access </a:t>
            </a:r>
            <a:r>
              <a:rPr lang="en-US" sz="1200" b="1" dirty="0"/>
              <a:t>(*German only)</a:t>
            </a:r>
            <a:endParaRPr lang="en-US" b="1" baseline="0" noProof="0" dirty="0"/>
          </a:p>
          <a:p>
            <a:r>
              <a:rPr lang="en-US" baseline="0" noProof="0" dirty="0"/>
              <a:t>https://</a:t>
            </a:r>
            <a:r>
              <a:rPr lang="en-US" baseline="0" noProof="0" dirty="0" err="1"/>
              <a:t>www.swissuniversities.ch</a:t>
            </a:r>
            <a:r>
              <a:rPr lang="en-US" baseline="0" noProof="0" dirty="0"/>
              <a:t>/de/</a:t>
            </a:r>
            <a:r>
              <a:rPr lang="en-US" baseline="0" noProof="0" dirty="0" err="1"/>
              <a:t>themen</a:t>
            </a:r>
            <a:r>
              <a:rPr lang="en-US" baseline="0" noProof="0" dirty="0"/>
              <a:t>/</a:t>
            </a:r>
            <a:r>
              <a:rPr lang="en-US" baseline="0" noProof="0" dirty="0" err="1"/>
              <a:t>hochschulpolitik</a:t>
            </a:r>
            <a:r>
              <a:rPr lang="en-US" baseline="0" noProof="0" dirty="0"/>
              <a:t>/open-access/</a:t>
            </a:r>
          </a:p>
          <a:p>
            <a:r>
              <a:rPr lang="en-US" baseline="0" noProof="0" dirty="0"/>
              <a:t>The vision of the Open Access strategy is</a:t>
            </a:r>
            <a:r>
              <a:rPr lang="en-US" noProof="0" dirty="0"/>
              <a:t> for all publicly funded publications to be freely accessible by</a:t>
            </a:r>
            <a:r>
              <a:rPr lang="en-US" baseline="0" noProof="0" dirty="0"/>
              <a:t> 2024. Generally, the desire is for all academic publications in Switzerland to be open-access</a:t>
            </a:r>
            <a:r>
              <a:rPr lang="en-US" noProof="0" dirty="0"/>
              <a:t> by</a:t>
            </a:r>
            <a:r>
              <a:rPr lang="en-US" baseline="0" noProof="0" dirty="0"/>
              <a:t> 2024.</a:t>
            </a:r>
          </a:p>
          <a:p>
            <a:r>
              <a:rPr lang="en-US" noProof="0" dirty="0"/>
              <a:t>swissuniversities is currently working with various partners (SNSF, SERI, university libraries; represented in a working group) to develop an action plan that is to be definitively adopted in early 2018 following an analysis and consultation phase. </a:t>
            </a:r>
            <a:endParaRPr lang="en-US" baseline="0" noProof="0" dirty="0"/>
          </a:p>
          <a:p>
            <a:r>
              <a:rPr lang="en-US" baseline="0" noProof="0" dirty="0"/>
              <a:t>Next steps:</a:t>
            </a:r>
          </a:p>
          <a:p>
            <a:r>
              <a:rPr lang="en-US" baseline="0" noProof="0" dirty="0"/>
              <a:t>•Presentation / approval of the action plan by the strategic</a:t>
            </a:r>
            <a:r>
              <a:rPr lang="en-US" noProof="0" dirty="0"/>
              <a:t> planning d</a:t>
            </a:r>
            <a:r>
              <a:rPr lang="en-US" baseline="0" noProof="0" dirty="0"/>
              <a:t>elegation (October 2017)</a:t>
            </a:r>
          </a:p>
          <a:p>
            <a:r>
              <a:rPr lang="en-US" baseline="0" noProof="0" dirty="0"/>
              <a:t>•Presentation / </a:t>
            </a:r>
            <a:r>
              <a:rPr lang="en-US" noProof="0" dirty="0"/>
              <a:t>approval of the action plan by the </a:t>
            </a:r>
            <a:r>
              <a:rPr lang="en-US" baseline="0" noProof="0" dirty="0"/>
              <a:t>swissuniversities board (December 2017)</a:t>
            </a:r>
          </a:p>
          <a:p>
            <a:r>
              <a:rPr lang="en-US" baseline="0" noProof="0" dirty="0"/>
              <a:t>•Presentation / adoption of the action plan and national strategy by</a:t>
            </a:r>
            <a:r>
              <a:rPr lang="en-US" noProof="0" dirty="0"/>
              <a:t> the SHK Hochschulrat </a:t>
            </a:r>
            <a:r>
              <a:rPr lang="en-US" baseline="0" noProof="0" dirty="0"/>
              <a:t>(February 2018)</a:t>
            </a:r>
          </a:p>
          <a:p>
            <a:r>
              <a:rPr lang="en-US" baseline="0" noProof="0" dirty="0"/>
              <a:t>•Conference on national Open Access strategy (spring 2018) </a:t>
            </a:r>
          </a:p>
          <a:p>
            <a:endParaRPr lang="en-US" baseline="0" noProof="0" dirty="0"/>
          </a:p>
          <a:p>
            <a:r>
              <a:rPr lang="en-US" b="1" baseline="0" noProof="0" dirty="0"/>
              <a:t>Open Access contact at the University of Basel, University Library:</a:t>
            </a:r>
          </a:p>
          <a:p>
            <a:r>
              <a:rPr lang="en-US" baseline="0" noProof="0" dirty="0"/>
              <a:t>Nicolas Sartori, openaccess@unibas.ch </a:t>
            </a:r>
          </a:p>
          <a:p>
            <a:endParaRPr lang="en-US" baseline="0" noProof="0" dirty="0"/>
          </a:p>
          <a:p>
            <a:r>
              <a:rPr lang="en-US" b="1" baseline="0" noProof="0" dirty="0"/>
              <a:t>Comment on</a:t>
            </a:r>
            <a:r>
              <a:rPr lang="en-US" b="1" noProof="0" dirty="0"/>
              <a:t> revising printed versions in the Faculty of Humanities and Social Sciences</a:t>
            </a:r>
            <a:endParaRPr lang="en-US" b="1" baseline="0" noProof="0" dirty="0"/>
          </a:p>
          <a:p>
            <a:r>
              <a:rPr lang="en-US" baseline="0" noProof="0" dirty="0"/>
              <a:t>Unfortunately</a:t>
            </a:r>
            <a:r>
              <a:rPr lang="en-US" noProof="0" dirty="0"/>
              <a:t> I cannot indicate the number of hours required to revise printed versions because this depends on a range of highly varied factors</a:t>
            </a:r>
            <a:r>
              <a:rPr lang="en-US" baseline="0" noProof="0" dirty="0"/>
              <a:t> (you</a:t>
            </a:r>
            <a:r>
              <a:rPr lang="en-US" noProof="0" dirty="0"/>
              <a:t> could probably call these factors “soft” criteria</a:t>
            </a:r>
            <a:r>
              <a:rPr lang="en-US" baseline="0" noProof="0" dirty="0"/>
              <a:t>): It can take 2 years or even longer to receive the</a:t>
            </a:r>
            <a:r>
              <a:rPr lang="en-US" noProof="0" dirty="0"/>
              <a:t> full title of</a:t>
            </a:r>
            <a:r>
              <a:rPr lang="en-US" baseline="0" noProof="0" dirty="0"/>
              <a:t> “Dr.”</a:t>
            </a:r>
          </a:p>
          <a:p>
            <a:pPr marL="171450" indent="-171450">
              <a:buFont typeface="Arial" panose="020B0604020202020204" pitchFamily="34" charset="0"/>
              <a:buChar char="•"/>
            </a:pPr>
            <a:r>
              <a:rPr lang="en-US" baseline="0" noProof="0" dirty="0"/>
              <a:t>How long is the dissertation (obviously, 600 pages take longer to read than 250)? </a:t>
            </a:r>
          </a:p>
          <a:p>
            <a:pPr marL="171450" indent="-171450">
              <a:buFont typeface="Arial" panose="020B0604020202020204" pitchFamily="34" charset="0"/>
              <a:buChar char="•"/>
            </a:pPr>
            <a:r>
              <a:rPr lang="en-US" baseline="0" noProof="0" dirty="0"/>
              <a:t>Which tasks are performed by the publisher and which by the doctoral student (this often depends on what you are</a:t>
            </a:r>
            <a:r>
              <a:rPr lang="en-US" noProof="0" dirty="0"/>
              <a:t> willing or able to pay for</a:t>
            </a:r>
            <a:r>
              <a:rPr lang="en-US" baseline="0" noProof="0" dirty="0"/>
              <a:t>)? </a:t>
            </a:r>
          </a:p>
          <a:p>
            <a:pPr marL="171450" indent="-171450">
              <a:buFont typeface="Arial" panose="020B0604020202020204" pitchFamily="34" charset="0"/>
              <a:buChar char="•"/>
            </a:pPr>
            <a:r>
              <a:rPr lang="en-US" baseline="0" noProof="0" dirty="0"/>
              <a:t>Does the publisher have an</a:t>
            </a:r>
            <a:r>
              <a:rPr lang="en-US" noProof="0" dirty="0"/>
              <a:t> editor</a:t>
            </a:r>
            <a:r>
              <a:rPr lang="en-US" baseline="0" noProof="0" dirty="0"/>
              <a:t> who will incorporate the publisher’s formal guidelines (e.g. citation method) or does the student have to do this themselves? </a:t>
            </a:r>
          </a:p>
          <a:p>
            <a:pPr marL="171450" indent="-171450">
              <a:buFont typeface="Arial" panose="020B0604020202020204" pitchFamily="34" charset="0"/>
              <a:buChar char="•"/>
            </a:pPr>
            <a:r>
              <a:rPr lang="en-US" baseline="0" noProof="0" dirty="0"/>
              <a:t>How strict are the publisher’s guidelines (if less strict, could you continue to use your own schema)? </a:t>
            </a:r>
          </a:p>
          <a:p>
            <a:pPr marL="171450" indent="-171450">
              <a:buFont typeface="Arial" panose="020B0604020202020204" pitchFamily="34" charset="0"/>
              <a:buChar char="•"/>
            </a:pPr>
            <a:r>
              <a:rPr lang="en-US" baseline="0" noProof="0" dirty="0"/>
              <a:t>Naturally, the length of the revision process depends significantly on the number of fundamental and content-related changes you wish / have to make and the number of additions or abridgements required (anything is possible).</a:t>
            </a:r>
          </a:p>
          <a:p>
            <a:endParaRPr lang="en-US" baseline="0" noProof="0" dirty="0"/>
          </a:p>
        </p:txBody>
      </p:sp>
      <p:sp>
        <p:nvSpPr>
          <p:cNvPr id="4" name="Foliennummernplatzhalter 3"/>
          <p:cNvSpPr>
            <a:spLocks noGrp="1"/>
          </p:cNvSpPr>
          <p:nvPr>
            <p:ph type="sldNum" sz="quarter" idx="10"/>
          </p:nvPr>
        </p:nvSpPr>
        <p:spPr/>
        <p:txBody>
          <a:bodyPr/>
          <a:lstStyle/>
          <a:p>
            <a:fld id="{DA53D58F-CC03-47C4-AC79-D3C984A61519}" type="slidenum">
              <a:rPr lang="de-CH" smtClean="0"/>
              <a:t>16</a:t>
            </a:fld>
            <a:endParaRPr lang="de-CH"/>
          </a:p>
        </p:txBody>
      </p:sp>
    </p:spTree>
    <p:extLst>
      <p:ext uri="{BB962C8B-B14F-4D97-AF65-F5344CB8AC3E}">
        <p14:creationId xmlns:p14="http://schemas.microsoft.com/office/powerpoint/2010/main" val="1361273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a:t>https://www.academics.ch/ratgeber/akademische-laufbahn </a:t>
            </a:r>
            <a:r>
              <a:rPr lang="en-US" sz="1200" b="1" dirty="0"/>
              <a:t>(*German only)</a:t>
            </a:r>
          </a:p>
          <a:p>
            <a:endParaRPr lang="en-US" baseline="0" noProof="0" dirty="0"/>
          </a:p>
        </p:txBody>
      </p:sp>
      <p:sp>
        <p:nvSpPr>
          <p:cNvPr id="4" name="Foliennummernplatzhalter 3"/>
          <p:cNvSpPr>
            <a:spLocks noGrp="1"/>
          </p:cNvSpPr>
          <p:nvPr>
            <p:ph type="sldNum" sz="quarter" idx="10"/>
          </p:nvPr>
        </p:nvSpPr>
        <p:spPr/>
        <p:txBody>
          <a:bodyPr/>
          <a:lstStyle/>
          <a:p>
            <a:fld id="{DA53D58F-CC03-47C4-AC79-D3C984A61519}" type="slidenum">
              <a:rPr lang="de-CH" smtClean="0"/>
              <a:t>17</a:t>
            </a:fld>
            <a:endParaRPr lang="de-CH"/>
          </a:p>
        </p:txBody>
      </p:sp>
    </p:spTree>
    <p:extLst>
      <p:ext uri="{BB962C8B-B14F-4D97-AF65-F5344CB8AC3E}">
        <p14:creationId xmlns:p14="http://schemas.microsoft.com/office/powerpoint/2010/main" val="1187708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DA53D58F-CC03-47C4-AC79-D3C984A61519}" type="slidenum">
              <a:rPr lang="de-CH" smtClean="0"/>
              <a:t>18</a:t>
            </a:fld>
            <a:endParaRPr lang="de-CH"/>
          </a:p>
        </p:txBody>
      </p:sp>
      <p:sp>
        <p:nvSpPr>
          <p:cNvPr id="5" name="Notizenplatzhalter 4"/>
          <p:cNvSpPr>
            <a:spLocks noGrp="1"/>
          </p:cNvSpPr>
          <p:nvPr>
            <p:ph type="body" sz="quarter" idx="11"/>
          </p:nvPr>
        </p:nvSpPr>
        <p:spPr/>
        <p:txBody>
          <a:bodyPr/>
          <a:lstStyle/>
          <a:p>
            <a:endParaRPr lang="de-CH"/>
          </a:p>
        </p:txBody>
      </p:sp>
    </p:spTree>
    <p:extLst>
      <p:ext uri="{BB962C8B-B14F-4D97-AF65-F5344CB8AC3E}">
        <p14:creationId xmlns:p14="http://schemas.microsoft.com/office/powerpoint/2010/main" val="11330871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DA53D58F-CC03-47C4-AC79-D3C984A61519}" type="slidenum">
              <a:rPr lang="de-CH" smtClean="0"/>
              <a:t>19</a:t>
            </a:fld>
            <a:endParaRPr lang="de-CH"/>
          </a:p>
        </p:txBody>
      </p:sp>
    </p:spTree>
    <p:extLst>
      <p:ext uri="{BB962C8B-B14F-4D97-AF65-F5344CB8AC3E}">
        <p14:creationId xmlns:p14="http://schemas.microsoft.com/office/powerpoint/2010/main" val="1361273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15000"/>
              </a:lnSpc>
              <a:spcAft>
                <a:spcPts val="1000"/>
              </a:spcAft>
            </a:pPr>
            <a:r>
              <a:rPr lang="en-US" b="1" noProof="0" dirty="0">
                <a:solidFill>
                  <a:schemeClr val="tx1"/>
                </a:solidFill>
              </a:rPr>
              <a:t/>
            </a:r>
            <a:br>
              <a:rPr lang="en-US" b="1" noProof="0" dirty="0">
                <a:solidFill>
                  <a:schemeClr val="tx1"/>
                </a:solidFill>
              </a:rPr>
            </a:br>
            <a:endParaRPr lang="en-US" b="1" baseline="0" noProof="0" dirty="0">
              <a:solidFill>
                <a:schemeClr val="tx1"/>
              </a:solidFill>
            </a:endParaRPr>
          </a:p>
        </p:txBody>
      </p:sp>
      <p:sp>
        <p:nvSpPr>
          <p:cNvPr id="4" name="Foliennummernplatzhalter 3"/>
          <p:cNvSpPr>
            <a:spLocks noGrp="1"/>
          </p:cNvSpPr>
          <p:nvPr>
            <p:ph type="sldNum" sz="quarter" idx="10"/>
          </p:nvPr>
        </p:nvSpPr>
        <p:spPr/>
        <p:txBody>
          <a:bodyPr/>
          <a:lstStyle/>
          <a:p>
            <a:fld id="{DA53D58F-CC03-47C4-AC79-D3C984A61519}" type="slidenum">
              <a:rPr lang="de-CH" smtClean="0"/>
              <a:t>2</a:t>
            </a:fld>
            <a:endParaRPr lang="de-CH"/>
          </a:p>
        </p:txBody>
      </p:sp>
    </p:spTree>
    <p:extLst>
      <p:ext uri="{BB962C8B-B14F-4D97-AF65-F5344CB8AC3E}">
        <p14:creationId xmlns:p14="http://schemas.microsoft.com/office/powerpoint/2010/main" val="3597953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DA53D58F-CC03-47C4-AC79-D3C984A61519}" type="slidenum">
              <a:rPr lang="de-CH" smtClean="0"/>
              <a:t>20</a:t>
            </a:fld>
            <a:endParaRPr lang="de-CH"/>
          </a:p>
        </p:txBody>
      </p:sp>
    </p:spTree>
    <p:extLst>
      <p:ext uri="{BB962C8B-B14F-4D97-AF65-F5344CB8AC3E}">
        <p14:creationId xmlns:p14="http://schemas.microsoft.com/office/powerpoint/2010/main" val="3969038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53D58F-CC03-47C4-AC79-D3C984A61519}" type="slidenum">
              <a:rPr lang="de-CH" smtClean="0"/>
              <a:t>21</a:t>
            </a:fld>
            <a:endParaRPr lang="de-CH"/>
          </a:p>
        </p:txBody>
      </p:sp>
    </p:spTree>
    <p:extLst>
      <p:ext uri="{BB962C8B-B14F-4D97-AF65-F5344CB8AC3E}">
        <p14:creationId xmlns:p14="http://schemas.microsoft.com/office/powerpoint/2010/main" val="1182606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DA53D58F-CC03-47C4-AC79-D3C984A61519}" type="slidenum">
              <a:rPr lang="de-CH" smtClean="0"/>
              <a:t>22</a:t>
            </a:fld>
            <a:endParaRPr lang="de-CH"/>
          </a:p>
        </p:txBody>
      </p:sp>
    </p:spTree>
    <p:extLst>
      <p:ext uri="{BB962C8B-B14F-4D97-AF65-F5344CB8AC3E}">
        <p14:creationId xmlns:p14="http://schemas.microsoft.com/office/powerpoint/2010/main" val="1660687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a:t>In writing (brief &amp; concise):</a:t>
            </a:r>
          </a:p>
          <a:p>
            <a:endParaRPr lang="en-US" noProof="0" dirty="0"/>
          </a:p>
          <a:p>
            <a:pPr marL="171450" indent="-171450">
              <a:buFont typeface="Arial" panose="020B0604020202020204" pitchFamily="34" charset="0"/>
              <a:buChar char="•"/>
            </a:pPr>
            <a:r>
              <a:rPr lang="en-US" noProof="0" dirty="0"/>
              <a:t>Faculty</a:t>
            </a:r>
          </a:p>
          <a:p>
            <a:pPr marL="171450" indent="-171450">
              <a:buFont typeface="Arial" panose="020B0604020202020204" pitchFamily="34" charset="0"/>
              <a:buChar char="•"/>
            </a:pPr>
            <a:endParaRPr lang="en-US" noProof="0" dirty="0"/>
          </a:p>
          <a:p>
            <a:pPr marL="171450" indent="-171450">
              <a:buFont typeface="Arial" panose="020B0604020202020204" pitchFamily="34" charset="0"/>
              <a:buChar char="•"/>
            </a:pPr>
            <a:r>
              <a:rPr lang="en-US" sz="1200" kern="1200" noProof="0" dirty="0">
                <a:solidFill>
                  <a:schemeClr val="tx1"/>
                </a:solidFill>
                <a:effectLst/>
                <a:latin typeface="+mn-lt"/>
                <a:ea typeface="+mn-ea"/>
                <a:cs typeface="+mn-cs"/>
              </a:rPr>
              <a:t>Which topics did you find particularly interesting?</a:t>
            </a:r>
            <a:endParaRPr lang="en-US" noProof="0" dirty="0"/>
          </a:p>
          <a:p>
            <a:pPr marL="171450" indent="-171450">
              <a:buFont typeface="Arial" panose="020B0604020202020204" pitchFamily="34" charset="0"/>
              <a:buChar char="•"/>
            </a:pPr>
            <a:endParaRPr lang="en-US" noProof="0" dirty="0"/>
          </a:p>
          <a:p>
            <a:pPr marL="171450" indent="-171450">
              <a:buFont typeface="Arial" panose="020B0604020202020204" pitchFamily="34" charset="0"/>
              <a:buChar char="•"/>
            </a:pPr>
            <a:r>
              <a:rPr lang="en-US" sz="1200" kern="1200" noProof="0" dirty="0">
                <a:solidFill>
                  <a:schemeClr val="tx1"/>
                </a:solidFill>
                <a:effectLst/>
                <a:latin typeface="+mn-lt"/>
                <a:ea typeface="+mn-ea"/>
                <a:cs typeface="+mn-cs"/>
              </a:rPr>
              <a:t>Which topics will be of little benefit in your day-to-day work?</a:t>
            </a:r>
            <a:endParaRPr lang="en-US" noProof="0" dirty="0"/>
          </a:p>
          <a:p>
            <a:pPr marL="171450" indent="-171450">
              <a:buFont typeface="Arial" panose="020B0604020202020204" pitchFamily="34" charset="0"/>
              <a:buChar char="•"/>
            </a:pPr>
            <a:endParaRPr lang="en-US" noProof="0" dirty="0"/>
          </a:p>
          <a:p>
            <a:pPr marL="171450" indent="-171450">
              <a:buFont typeface="Arial" panose="020B0604020202020204" pitchFamily="34" charset="0"/>
              <a:buChar char="•"/>
            </a:pPr>
            <a:r>
              <a:rPr lang="en-US" sz="1200" kern="1200" noProof="0" dirty="0">
                <a:solidFill>
                  <a:schemeClr val="tx1"/>
                </a:solidFill>
                <a:effectLst/>
                <a:latin typeface="+mn-lt"/>
                <a:ea typeface="+mn-ea"/>
                <a:cs typeface="+mn-cs"/>
              </a:rPr>
              <a:t>Would</a:t>
            </a:r>
            <a:r>
              <a:rPr lang="en-US" sz="1200" kern="1200" baseline="0" noProof="0" dirty="0">
                <a:solidFill>
                  <a:schemeClr val="tx1"/>
                </a:solidFill>
                <a:effectLst/>
                <a:latin typeface="+mn-lt"/>
                <a:ea typeface="+mn-ea"/>
                <a:cs typeface="+mn-cs"/>
              </a:rPr>
              <a:t> you </a:t>
            </a:r>
            <a:r>
              <a:rPr lang="en-US" sz="1200" kern="1200" noProof="0" dirty="0">
                <a:solidFill>
                  <a:schemeClr val="tx1"/>
                </a:solidFill>
                <a:effectLst/>
                <a:latin typeface="+mn-lt"/>
                <a:ea typeface="+mn-ea"/>
                <a:cs typeface="+mn-cs"/>
              </a:rPr>
              <a:t>have liked more information on certain</a:t>
            </a:r>
            <a:r>
              <a:rPr lang="en-US" sz="1200" kern="1200" baseline="0" noProof="0" dirty="0">
                <a:solidFill>
                  <a:schemeClr val="tx1"/>
                </a:solidFill>
                <a:effectLst/>
                <a:latin typeface="+mn-lt"/>
                <a:ea typeface="+mn-ea"/>
                <a:cs typeface="+mn-cs"/>
              </a:rPr>
              <a:t> </a:t>
            </a:r>
            <a:r>
              <a:rPr lang="en-US" sz="1200" kern="1200" noProof="0" dirty="0">
                <a:solidFill>
                  <a:schemeClr val="tx1"/>
                </a:solidFill>
                <a:effectLst/>
                <a:latin typeface="+mn-lt"/>
                <a:ea typeface="+mn-ea"/>
                <a:cs typeface="+mn-cs"/>
              </a:rPr>
              <a:t>topics?</a:t>
            </a:r>
            <a:endParaRPr lang="en-US" baseline="0" noProof="0" dirty="0"/>
          </a:p>
          <a:p>
            <a:pPr marL="171450" indent="-171450">
              <a:buFont typeface="Arial" panose="020B0604020202020204" pitchFamily="34" charset="0"/>
              <a:buChar char="•"/>
            </a:pPr>
            <a:endParaRPr lang="en-US" baseline="0" noProof="0" dirty="0"/>
          </a:p>
          <a:p>
            <a:pPr marL="171450" indent="-171450">
              <a:buFont typeface="Arial" panose="020B0604020202020204" pitchFamily="34" charset="0"/>
              <a:buChar char="•"/>
            </a:pPr>
            <a:r>
              <a:rPr lang="en-US" sz="1200" kern="1200" noProof="0" dirty="0">
                <a:solidFill>
                  <a:schemeClr val="tx1"/>
                </a:solidFill>
                <a:effectLst/>
                <a:latin typeface="+mn-lt"/>
                <a:ea typeface="+mn-ea"/>
                <a:cs typeface="+mn-cs"/>
              </a:rPr>
              <a:t>Any suggestions for improvement for upcoming “tips &amp; tricks” events?</a:t>
            </a:r>
            <a:endParaRPr lang="en-US" baseline="0" noProof="0" dirty="0"/>
          </a:p>
          <a:p>
            <a:endParaRPr lang="en-US" noProof="0" dirty="0"/>
          </a:p>
        </p:txBody>
      </p:sp>
      <p:sp>
        <p:nvSpPr>
          <p:cNvPr id="4" name="Foliennummernplatzhalter 3"/>
          <p:cNvSpPr>
            <a:spLocks noGrp="1"/>
          </p:cNvSpPr>
          <p:nvPr>
            <p:ph type="sldNum" sz="quarter" idx="10"/>
          </p:nvPr>
        </p:nvSpPr>
        <p:spPr/>
        <p:txBody>
          <a:bodyPr/>
          <a:lstStyle/>
          <a:p>
            <a:fld id="{DA53D58F-CC03-47C4-AC79-D3C984A61519}" type="slidenum">
              <a:rPr lang="de-CH" smtClean="0"/>
              <a:t>23</a:t>
            </a:fld>
            <a:endParaRPr lang="de-CH"/>
          </a:p>
        </p:txBody>
      </p:sp>
    </p:spTree>
    <p:extLst>
      <p:ext uri="{BB962C8B-B14F-4D97-AF65-F5344CB8AC3E}">
        <p14:creationId xmlns:p14="http://schemas.microsoft.com/office/powerpoint/2010/main" val="1660687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DA53D58F-CC03-47C4-AC79-D3C984A61519}" type="slidenum">
              <a:rPr lang="de-CH" smtClean="0"/>
              <a:t>24</a:t>
            </a:fld>
            <a:endParaRPr lang="de-CH"/>
          </a:p>
        </p:txBody>
      </p:sp>
    </p:spTree>
    <p:extLst>
      <p:ext uri="{BB962C8B-B14F-4D97-AF65-F5344CB8AC3E}">
        <p14:creationId xmlns:p14="http://schemas.microsoft.com/office/powerpoint/2010/main" val="702637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1" noProof="0" dirty="0"/>
              <a:t>Timing</a:t>
            </a:r>
          </a:p>
          <a:p>
            <a:r>
              <a:rPr lang="en-US" noProof="0" dirty="0"/>
              <a:t>40 minutes presentation, 15</a:t>
            </a:r>
            <a:r>
              <a:rPr lang="en-US" baseline="0" noProof="0" dirty="0"/>
              <a:t> minutes Q&amp;A, 5 minutes feedback</a:t>
            </a:r>
          </a:p>
          <a:p>
            <a:endParaRPr lang="en-US" noProof="0" dirty="0"/>
          </a:p>
        </p:txBody>
      </p:sp>
      <p:sp>
        <p:nvSpPr>
          <p:cNvPr id="4" name="Foliennummernplatzhalter 3"/>
          <p:cNvSpPr>
            <a:spLocks noGrp="1"/>
          </p:cNvSpPr>
          <p:nvPr>
            <p:ph type="sldNum" sz="quarter" idx="10"/>
          </p:nvPr>
        </p:nvSpPr>
        <p:spPr/>
        <p:txBody>
          <a:bodyPr/>
          <a:lstStyle/>
          <a:p>
            <a:fld id="{DA53D58F-CC03-47C4-AC79-D3C984A61519}" type="slidenum">
              <a:rPr lang="de-CH" smtClean="0"/>
              <a:t>3</a:t>
            </a:fld>
            <a:endParaRPr lang="de-CH"/>
          </a:p>
        </p:txBody>
      </p:sp>
    </p:spTree>
    <p:extLst>
      <p:ext uri="{BB962C8B-B14F-4D97-AF65-F5344CB8AC3E}">
        <p14:creationId xmlns:p14="http://schemas.microsoft.com/office/powerpoint/2010/main" val="1660687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solidFill>
                <a:srgbClr val="FF0000"/>
              </a:solidFill>
            </a:endParaRPr>
          </a:p>
        </p:txBody>
      </p:sp>
      <p:sp>
        <p:nvSpPr>
          <p:cNvPr id="4" name="Foliennummernplatzhalter 3"/>
          <p:cNvSpPr>
            <a:spLocks noGrp="1"/>
          </p:cNvSpPr>
          <p:nvPr>
            <p:ph type="sldNum" sz="quarter" idx="10"/>
          </p:nvPr>
        </p:nvSpPr>
        <p:spPr/>
        <p:txBody>
          <a:bodyPr/>
          <a:lstStyle/>
          <a:p>
            <a:fld id="{DA53D58F-CC03-47C4-AC79-D3C984A61519}" type="slidenum">
              <a:rPr lang="de-CH" smtClean="0"/>
              <a:t>4</a:t>
            </a:fld>
            <a:endParaRPr lang="de-CH"/>
          </a:p>
        </p:txBody>
      </p:sp>
    </p:spTree>
    <p:extLst>
      <p:ext uri="{BB962C8B-B14F-4D97-AF65-F5344CB8AC3E}">
        <p14:creationId xmlns:p14="http://schemas.microsoft.com/office/powerpoint/2010/main" val="1660687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DA53D58F-CC03-47C4-AC79-D3C984A61519}" type="slidenum">
              <a:rPr lang="de-CH" smtClean="0"/>
              <a:t>5</a:t>
            </a:fld>
            <a:endParaRPr lang="de-CH"/>
          </a:p>
        </p:txBody>
      </p:sp>
      <p:sp>
        <p:nvSpPr>
          <p:cNvPr id="5" name="Notizenplatzhalter 4"/>
          <p:cNvSpPr>
            <a:spLocks noGrp="1"/>
          </p:cNvSpPr>
          <p:nvPr>
            <p:ph type="body" sz="quarter" idx="11"/>
          </p:nvPr>
        </p:nvSpPr>
        <p:spPr/>
        <p:txBody>
          <a:bodyPr/>
          <a:lstStyle/>
          <a:p>
            <a:endParaRPr lang="de-CH"/>
          </a:p>
        </p:txBody>
      </p:sp>
    </p:spTree>
    <p:extLst>
      <p:ext uri="{BB962C8B-B14F-4D97-AF65-F5344CB8AC3E}">
        <p14:creationId xmlns:p14="http://schemas.microsoft.com/office/powerpoint/2010/main" val="188335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en-US" baseline="0" dirty="0"/>
              <a:t>Some third party / SNF funded PhDs do not have to teach at all – practices depend a lot on the research group / department / faculty</a:t>
            </a:r>
          </a:p>
          <a:p>
            <a:pPr marL="171450" indent="-171450">
              <a:buFontTx/>
              <a:buChar char="-"/>
            </a:pPr>
            <a:r>
              <a:rPr lang="en-US" baseline="0" dirty="0"/>
              <a:t>The main focus of your work as a PhD candidate should be dedicated to research</a:t>
            </a:r>
          </a:p>
        </p:txBody>
      </p:sp>
      <p:sp>
        <p:nvSpPr>
          <p:cNvPr id="4" name="Foliennummernplatzhalter 3"/>
          <p:cNvSpPr>
            <a:spLocks noGrp="1"/>
          </p:cNvSpPr>
          <p:nvPr>
            <p:ph type="sldNum" sz="quarter" idx="10"/>
          </p:nvPr>
        </p:nvSpPr>
        <p:spPr/>
        <p:txBody>
          <a:bodyPr/>
          <a:lstStyle/>
          <a:p>
            <a:fld id="{DA53D58F-CC03-47C4-AC79-D3C984A61519}" type="slidenum">
              <a:rPr lang="de-CH" smtClean="0"/>
              <a:t>6</a:t>
            </a:fld>
            <a:endParaRPr lang="de-CH"/>
          </a:p>
        </p:txBody>
      </p:sp>
    </p:spTree>
    <p:extLst>
      <p:ext uri="{BB962C8B-B14F-4D97-AF65-F5344CB8AC3E}">
        <p14:creationId xmlns:p14="http://schemas.microsoft.com/office/powerpoint/2010/main" val="1361273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a:p>
        </p:txBody>
      </p:sp>
      <p:sp>
        <p:nvSpPr>
          <p:cNvPr id="4" name="Slide Number Placeholder 3"/>
          <p:cNvSpPr>
            <a:spLocks noGrp="1"/>
          </p:cNvSpPr>
          <p:nvPr>
            <p:ph type="sldNum" sz="quarter" idx="10"/>
          </p:nvPr>
        </p:nvSpPr>
        <p:spPr/>
        <p:txBody>
          <a:bodyPr/>
          <a:lstStyle/>
          <a:p>
            <a:fld id="{DA53D58F-CC03-47C4-AC79-D3C984A61519}" type="slidenum">
              <a:rPr lang="de-CH" smtClean="0"/>
              <a:t>7</a:t>
            </a:fld>
            <a:endParaRPr lang="de-CH"/>
          </a:p>
        </p:txBody>
      </p:sp>
    </p:spTree>
    <p:extLst>
      <p:ext uri="{BB962C8B-B14F-4D97-AF65-F5344CB8AC3E}">
        <p14:creationId xmlns:p14="http://schemas.microsoft.com/office/powerpoint/2010/main" val="139830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Open science </a:t>
            </a:r>
            <a:r>
              <a:rPr lang="en-US" sz="1200" b="0" i="0" u="none" strike="noStrike" kern="1200" dirty="0">
                <a:solidFill>
                  <a:schemeClr val="tx1"/>
                </a:solidFill>
                <a:effectLst/>
                <a:latin typeface="+mn-lt"/>
                <a:ea typeface="+mn-ea"/>
                <a:cs typeface="+mn-cs"/>
              </a:rPr>
              <a:t>aims at making research findings, methodologies and data available freely to scientists and to the society. But as the volume and complexity of data involved in research continues to grow exponentially,</a:t>
            </a:r>
            <a:r>
              <a:rPr lang="en-US" sz="1200" b="1" i="0" u="none" strike="noStrike" kern="1200" dirty="0">
                <a:solidFill>
                  <a:schemeClr val="tx1"/>
                </a:solidFill>
                <a:effectLst/>
                <a:latin typeface="+mn-lt"/>
                <a:ea typeface="+mn-ea"/>
                <a:cs typeface="+mn-cs"/>
              </a:rPr>
              <a:t> the effort to find, curate and reuse data</a:t>
            </a:r>
            <a:r>
              <a:rPr lang="en-US" sz="1200" b="0" i="0" u="none" strike="noStrike" kern="1200" dirty="0">
                <a:solidFill>
                  <a:schemeClr val="tx1"/>
                </a:solidFill>
                <a:effectLst/>
                <a:latin typeface="+mn-lt"/>
                <a:ea typeface="+mn-ea"/>
                <a:cs typeface="+mn-cs"/>
              </a:rPr>
              <a:t> made available through open policies </a:t>
            </a:r>
            <a:r>
              <a:rPr lang="en-US" sz="1200" b="1" i="0" u="none" strike="noStrike" kern="1200" dirty="0">
                <a:solidFill>
                  <a:schemeClr val="tx1"/>
                </a:solidFill>
                <a:effectLst/>
                <a:latin typeface="+mn-lt"/>
                <a:ea typeface="+mn-ea"/>
                <a:cs typeface="+mn-cs"/>
              </a:rPr>
              <a:t>is also increasing rapidly</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By adopting </a:t>
            </a:r>
            <a:r>
              <a:rPr lang="en-US" sz="1200" b="1" i="0" u="none" strike="noStrike" kern="1200" dirty="0">
                <a:solidFill>
                  <a:schemeClr val="tx1"/>
                </a:solidFill>
                <a:effectLst/>
                <a:latin typeface="+mn-lt"/>
                <a:ea typeface="+mn-ea"/>
                <a:cs typeface="+mn-cs"/>
              </a:rPr>
              <a:t>FAIR principles, </a:t>
            </a:r>
            <a:r>
              <a:rPr lang="en-US" sz="1200" b="0" i="0" u="none" strike="noStrike" kern="1200" dirty="0">
                <a:solidFill>
                  <a:schemeClr val="tx1"/>
                </a:solidFill>
                <a:effectLst/>
                <a:latin typeface="+mn-lt"/>
                <a:ea typeface="+mn-ea"/>
                <a:cs typeface="+mn-cs"/>
              </a:rPr>
              <a:t>and using </a:t>
            </a:r>
            <a:r>
              <a:rPr lang="en-US" sz="1200" b="1" i="0" u="none" strike="noStrike" kern="1200" dirty="0">
                <a:solidFill>
                  <a:schemeClr val="tx1"/>
                </a:solidFill>
                <a:effectLst/>
                <a:latin typeface="+mn-lt"/>
                <a:ea typeface="+mn-ea"/>
                <a:cs typeface="+mn-cs"/>
              </a:rPr>
              <a:t>FAIR services</a:t>
            </a:r>
            <a:r>
              <a:rPr lang="en-US" sz="1200" b="0" i="0" u="none" strike="noStrike" kern="1200" dirty="0">
                <a:solidFill>
                  <a:schemeClr val="tx1"/>
                </a:solidFill>
                <a:effectLst/>
                <a:latin typeface="+mn-lt"/>
                <a:ea typeface="+mn-ea"/>
                <a:cs typeface="+mn-cs"/>
              </a:rPr>
              <a:t> and </a:t>
            </a:r>
            <a:r>
              <a:rPr lang="en-US" sz="1200" b="1" i="0" u="none" strike="noStrike" kern="1200" dirty="0">
                <a:solidFill>
                  <a:schemeClr val="tx1"/>
                </a:solidFill>
                <a:effectLst/>
                <a:latin typeface="+mn-lt"/>
                <a:ea typeface="+mn-ea"/>
                <a:cs typeface="+mn-cs"/>
              </a:rPr>
              <a:t>FAIR repositories, </a:t>
            </a:r>
            <a:r>
              <a:rPr lang="en-US" sz="1200" b="0" i="0" u="none" strike="noStrike" kern="1200" dirty="0">
                <a:solidFill>
                  <a:schemeClr val="tx1"/>
                </a:solidFill>
                <a:effectLst/>
                <a:latin typeface="+mn-lt"/>
                <a:ea typeface="+mn-ea"/>
                <a:cs typeface="+mn-cs"/>
              </a:rPr>
              <a:t>scientific communities can </a:t>
            </a:r>
            <a:r>
              <a:rPr lang="en-US" sz="1200" b="1" i="0" u="none" strike="noStrike" kern="1200" dirty="0">
                <a:solidFill>
                  <a:schemeClr val="tx1"/>
                </a:solidFill>
                <a:effectLst/>
                <a:latin typeface="+mn-lt"/>
                <a:ea typeface="+mn-ea"/>
                <a:cs typeface="+mn-cs"/>
              </a:rPr>
              <a:t>save curation time, accelerate data reuse, and make research outcomes more accessible, visible, and easily citable</a:t>
            </a:r>
            <a:r>
              <a:rPr lang="en-US" sz="1200" b="0" i="0" u="none" strike="noStrike" kern="1200" dirty="0">
                <a:solidFill>
                  <a:schemeClr val="tx1"/>
                </a:solidFill>
                <a:effectLst/>
                <a:latin typeface="+mn-lt"/>
                <a:ea typeface="+mn-ea"/>
                <a:cs typeface="+mn-cs"/>
              </a:rPr>
              <a:t>.  </a:t>
            </a:r>
          </a:p>
          <a:p>
            <a:endParaRPr lang="en-US" baseline="0" noProof="0" dirty="0"/>
          </a:p>
          <a:p>
            <a:r>
              <a:rPr lang="en-US" sz="1200" b="0" i="0" u="none" strike="noStrike" kern="1200" dirty="0">
                <a:solidFill>
                  <a:schemeClr val="tx1"/>
                </a:solidFill>
                <a:effectLst/>
                <a:latin typeface="+mn-lt"/>
                <a:ea typeface="+mn-ea"/>
                <a:cs typeface="+mn-cs"/>
              </a:rPr>
              <a:t>Nearly all granting agencies including</a:t>
            </a:r>
            <a:r>
              <a:rPr lang="en-US" sz="1200" b="0" i="0" u="none" strike="noStrike" kern="1200" baseline="0" dirty="0">
                <a:solidFill>
                  <a:schemeClr val="tx1"/>
                </a:solidFill>
                <a:effectLst/>
                <a:latin typeface="+mn-lt"/>
                <a:ea typeface="+mn-ea"/>
                <a:cs typeface="+mn-cs"/>
              </a:rPr>
              <a:t> the SNF</a:t>
            </a:r>
            <a:r>
              <a:rPr lang="en-US" sz="1200" b="0" i="0" u="none" strike="noStrike" kern="1200" dirty="0">
                <a:solidFill>
                  <a:schemeClr val="tx1"/>
                </a:solidFill>
                <a:effectLst/>
                <a:latin typeface="+mn-lt"/>
                <a:ea typeface="+mn-ea"/>
                <a:cs typeface="+mn-cs"/>
              </a:rPr>
              <a:t> make good practice in research data management a condition of their funding programs. This means that all project proposals should include a data management section, that briefly outlines how research data will be handled during the project. </a:t>
            </a:r>
          </a:p>
          <a:p>
            <a:r>
              <a:rPr lang="en-US" sz="1200" b="0" i="0" u="none" strike="noStrike" kern="1200" baseline="0" noProof="0" dirty="0">
                <a:solidFill>
                  <a:schemeClr val="tx1"/>
                </a:solidFill>
                <a:effectLst/>
                <a:latin typeface="+mn-lt"/>
                <a:ea typeface="+mn-ea"/>
                <a:cs typeface="+mn-cs"/>
              </a:rPr>
              <a:t>The main elements of a data management plan are: </a:t>
            </a:r>
          </a:p>
          <a:p>
            <a:r>
              <a:rPr lang="en-US" baseline="0" noProof="0" dirty="0"/>
              <a:t>- Data collection… </a:t>
            </a:r>
          </a:p>
          <a:p>
            <a:endParaRPr lang="en-US" baseline="0" noProof="0" dirty="0"/>
          </a:p>
          <a:p>
            <a:r>
              <a:rPr lang="en-US" baseline="0" noProof="0" dirty="0"/>
              <a:t>(Text from the </a:t>
            </a:r>
            <a:r>
              <a:rPr lang="en-US" baseline="0" noProof="0" dirty="0" err="1"/>
              <a:t>unibas</a:t>
            </a:r>
            <a:r>
              <a:rPr lang="en-US" baseline="0" noProof="0" dirty="0"/>
              <a:t> website: https://researchdata.unibas.ch/en/planning-211/planning/)</a:t>
            </a:r>
          </a:p>
          <a:p>
            <a:endParaRPr lang="en-US"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dirty="0" err="1"/>
              <a:t>What</a:t>
            </a:r>
            <a:r>
              <a:rPr lang="de-CH" dirty="0"/>
              <a:t> </a:t>
            </a:r>
            <a:r>
              <a:rPr lang="de-CH" dirty="0" err="1"/>
              <a:t>can</a:t>
            </a:r>
            <a:r>
              <a:rPr lang="de-CH" baseline="0" dirty="0"/>
              <a:t> </a:t>
            </a:r>
            <a:r>
              <a:rPr lang="de-CH" baseline="0" dirty="0" err="1"/>
              <a:t>help</a:t>
            </a:r>
            <a:r>
              <a:rPr lang="de-CH" baseline="0" dirty="0"/>
              <a:t> </a:t>
            </a:r>
            <a:r>
              <a:rPr lang="de-CH" baseline="0" dirty="0" err="1"/>
              <a:t>you</a:t>
            </a:r>
            <a:r>
              <a:rPr lang="de-CH" baseline="0" dirty="0"/>
              <a:t> </a:t>
            </a:r>
            <a:r>
              <a:rPr lang="de-CH" baseline="0" dirty="0" err="1"/>
              <a:t>to</a:t>
            </a:r>
            <a:r>
              <a:rPr lang="de-CH" baseline="0" dirty="0"/>
              <a:t> </a:t>
            </a:r>
            <a:r>
              <a:rPr lang="de-CH" baseline="0" dirty="0" err="1"/>
              <a:t>organize</a:t>
            </a:r>
            <a:r>
              <a:rPr lang="de-CH" baseline="0" dirty="0"/>
              <a:t> </a:t>
            </a:r>
            <a:r>
              <a:rPr lang="de-CH" baseline="0" dirty="0" err="1"/>
              <a:t>your</a:t>
            </a:r>
            <a:r>
              <a:rPr lang="de-CH" baseline="0" dirty="0"/>
              <a:t> </a:t>
            </a:r>
            <a:r>
              <a:rPr lang="de-CH" baseline="0" dirty="0" err="1"/>
              <a:t>data</a:t>
            </a:r>
            <a:r>
              <a:rPr lang="de-CH" baseline="0" dirty="0"/>
              <a:t> </a:t>
            </a:r>
            <a:r>
              <a:rPr lang="de-CH" baseline="0" dirty="0" err="1"/>
              <a:t>is</a:t>
            </a:r>
            <a:r>
              <a:rPr lang="de-CH" baseline="0" dirty="0"/>
              <a:t> </a:t>
            </a:r>
            <a:r>
              <a:rPr lang="de-CH" baseline="0" dirty="0" err="1"/>
              <a:t>to</a:t>
            </a:r>
            <a:r>
              <a:rPr lang="de-CH" baseline="0" dirty="0"/>
              <a:t> </a:t>
            </a:r>
            <a:r>
              <a:rPr lang="de-CH" baseline="0" dirty="0" err="1"/>
              <a:t>think</a:t>
            </a:r>
            <a:r>
              <a:rPr lang="de-CH" baseline="0" dirty="0"/>
              <a:t> </a:t>
            </a:r>
            <a:r>
              <a:rPr lang="de-CH" baseline="0" dirty="0" err="1"/>
              <a:t>of</a:t>
            </a:r>
            <a:r>
              <a:rPr lang="de-CH" baseline="0" dirty="0"/>
              <a:t> a sensible </a:t>
            </a:r>
            <a:r>
              <a:rPr lang="de-CH" baseline="0" dirty="0" err="1"/>
              <a:t>folder</a:t>
            </a:r>
            <a:r>
              <a:rPr lang="de-CH" baseline="0" dirty="0"/>
              <a:t> </a:t>
            </a:r>
            <a:r>
              <a:rPr lang="de-CH" baseline="0" dirty="0" err="1"/>
              <a:t>structure</a:t>
            </a:r>
            <a:r>
              <a:rPr lang="de-CH" baseline="0" dirty="0"/>
              <a:t> on </a:t>
            </a:r>
            <a:r>
              <a:rPr lang="de-CH" baseline="0" dirty="0" err="1"/>
              <a:t>your</a:t>
            </a:r>
            <a:r>
              <a:rPr lang="de-CH" baseline="0" dirty="0"/>
              <a:t> </a:t>
            </a:r>
            <a:r>
              <a:rPr lang="de-CH" baseline="0" dirty="0" err="1"/>
              <a:t>storage</a:t>
            </a:r>
            <a:r>
              <a:rPr lang="de-CH" baseline="0" dirty="0"/>
              <a:t>. </a:t>
            </a:r>
            <a:r>
              <a:rPr lang="de-CH" baseline="0" dirty="0" err="1"/>
              <a:t>If</a:t>
            </a:r>
            <a:r>
              <a:rPr lang="de-CH" baseline="0" dirty="0"/>
              <a:t> </a:t>
            </a:r>
            <a:r>
              <a:rPr lang="de-CH" baseline="0" dirty="0" err="1"/>
              <a:t>you</a:t>
            </a:r>
            <a:r>
              <a:rPr lang="de-CH" baseline="0" dirty="0"/>
              <a:t> manage </a:t>
            </a:r>
            <a:r>
              <a:rPr lang="de-CH" baseline="0" dirty="0" err="1"/>
              <a:t>to</a:t>
            </a:r>
            <a:r>
              <a:rPr lang="de-CH" baseline="0" dirty="0"/>
              <a:t> </a:t>
            </a:r>
            <a:r>
              <a:rPr lang="de-CH" baseline="0" dirty="0" err="1"/>
              <a:t>sort</a:t>
            </a:r>
            <a:r>
              <a:rPr lang="de-CH" baseline="0" dirty="0"/>
              <a:t> </a:t>
            </a:r>
            <a:r>
              <a:rPr lang="de-CH" baseline="0" dirty="0" err="1"/>
              <a:t>everything</a:t>
            </a:r>
            <a:r>
              <a:rPr lang="de-CH" baseline="0" dirty="0"/>
              <a:t> </a:t>
            </a:r>
            <a:r>
              <a:rPr lang="de-CH" baseline="0" dirty="0" err="1"/>
              <a:t>continuously</a:t>
            </a:r>
            <a:r>
              <a:rPr lang="de-CH" baseline="0" dirty="0"/>
              <a:t>, </a:t>
            </a:r>
            <a:r>
              <a:rPr lang="de-CH" baseline="0" dirty="0" err="1"/>
              <a:t>you</a:t>
            </a:r>
            <a:r>
              <a:rPr lang="de-CH" baseline="0" dirty="0"/>
              <a:t> will fit </a:t>
            </a:r>
            <a:r>
              <a:rPr lang="de-CH" baseline="0" dirty="0" err="1"/>
              <a:t>it</a:t>
            </a:r>
            <a:r>
              <a:rPr lang="de-CH" baseline="0" dirty="0"/>
              <a:t> a) </a:t>
            </a:r>
            <a:r>
              <a:rPr lang="de-CH" baseline="0" dirty="0" err="1"/>
              <a:t>much</a:t>
            </a:r>
            <a:r>
              <a:rPr lang="de-CH" baseline="0" dirty="0"/>
              <a:t> </a:t>
            </a:r>
            <a:r>
              <a:rPr lang="de-CH" baseline="0" dirty="0" err="1"/>
              <a:t>easier</a:t>
            </a:r>
            <a:r>
              <a:rPr lang="de-CH" baseline="0" dirty="0"/>
              <a:t> </a:t>
            </a:r>
            <a:r>
              <a:rPr lang="de-CH" baseline="0" dirty="0" err="1"/>
              <a:t>to</a:t>
            </a:r>
            <a:r>
              <a:rPr lang="de-CH" baseline="0" dirty="0"/>
              <a:t> find </a:t>
            </a:r>
            <a:r>
              <a:rPr lang="de-CH" baseline="0" dirty="0" err="1"/>
              <a:t>things</a:t>
            </a:r>
            <a:r>
              <a:rPr lang="de-CH" baseline="0" dirty="0"/>
              <a:t> </a:t>
            </a:r>
            <a:r>
              <a:rPr lang="de-CH" baseline="0" dirty="0" err="1"/>
              <a:t>yourself</a:t>
            </a:r>
            <a:r>
              <a:rPr lang="de-CH" baseline="0" dirty="0"/>
              <a:t> </a:t>
            </a:r>
            <a:r>
              <a:rPr lang="de-CH" baseline="0" dirty="0" err="1"/>
              <a:t>later</a:t>
            </a:r>
            <a:r>
              <a:rPr lang="de-CH" baseline="0" dirty="0"/>
              <a:t> </a:t>
            </a:r>
            <a:r>
              <a:rPr lang="de-CH" baseline="0" dirty="0" err="1"/>
              <a:t>and</a:t>
            </a:r>
            <a:r>
              <a:rPr lang="de-CH" baseline="0" dirty="0"/>
              <a:t> b) </a:t>
            </a:r>
            <a:r>
              <a:rPr lang="de-CH" baseline="0" dirty="0" err="1"/>
              <a:t>to</a:t>
            </a:r>
            <a:r>
              <a:rPr lang="de-CH" baseline="0" dirty="0"/>
              <a:t> </a:t>
            </a:r>
            <a:r>
              <a:rPr lang="de-CH" baseline="0" dirty="0" err="1"/>
              <a:t>clear</a:t>
            </a:r>
            <a:r>
              <a:rPr lang="de-CH" baseline="0" dirty="0"/>
              <a:t> </a:t>
            </a:r>
            <a:r>
              <a:rPr lang="de-CH" baseline="0" dirty="0" err="1"/>
              <a:t>up</a:t>
            </a:r>
            <a:r>
              <a:rPr lang="de-CH" baseline="0" dirty="0"/>
              <a:t> </a:t>
            </a:r>
            <a:r>
              <a:rPr lang="de-CH" baseline="0" dirty="0" err="1"/>
              <a:t>your</a:t>
            </a:r>
            <a:r>
              <a:rPr lang="de-CH" baseline="0" dirty="0"/>
              <a:t> </a:t>
            </a:r>
            <a:r>
              <a:rPr lang="de-CH" baseline="0" dirty="0" err="1"/>
              <a:t>folders</a:t>
            </a:r>
            <a:r>
              <a:rPr lang="de-CH" baseline="0" dirty="0"/>
              <a:t> </a:t>
            </a:r>
            <a:r>
              <a:rPr lang="de-CH" baseline="0" dirty="0" err="1"/>
              <a:t>before</a:t>
            </a:r>
            <a:r>
              <a:rPr lang="de-CH" baseline="0" dirty="0"/>
              <a:t> </a:t>
            </a:r>
            <a:r>
              <a:rPr lang="de-CH" baseline="0" dirty="0" err="1"/>
              <a:t>you</a:t>
            </a:r>
            <a:r>
              <a:rPr lang="de-CH" baseline="0" dirty="0"/>
              <a:t> will </a:t>
            </a:r>
            <a:r>
              <a:rPr lang="de-CH" baseline="0" dirty="0" err="1"/>
              <a:t>have</a:t>
            </a:r>
            <a:r>
              <a:rPr lang="de-CH" baseline="0" dirty="0"/>
              <a:t> </a:t>
            </a:r>
            <a:r>
              <a:rPr lang="de-CH" baseline="0" dirty="0" err="1"/>
              <a:t>to</a:t>
            </a:r>
            <a:r>
              <a:rPr lang="de-CH" baseline="0" dirty="0"/>
              <a:t> </a:t>
            </a:r>
            <a:r>
              <a:rPr lang="de-CH" baseline="0" dirty="0" err="1"/>
              <a:t>hand</a:t>
            </a:r>
            <a:r>
              <a:rPr lang="de-CH" baseline="0" dirty="0"/>
              <a:t> </a:t>
            </a:r>
            <a:r>
              <a:rPr lang="de-CH" baseline="0" dirty="0" err="1"/>
              <a:t>over</a:t>
            </a:r>
            <a:r>
              <a:rPr lang="de-CH" baseline="0" dirty="0"/>
              <a:t> </a:t>
            </a:r>
            <a:r>
              <a:rPr lang="de-CH" baseline="0" dirty="0" err="1"/>
              <a:t>some</a:t>
            </a:r>
            <a:r>
              <a:rPr lang="de-CH" baseline="0" dirty="0"/>
              <a:t> </a:t>
            </a:r>
            <a:r>
              <a:rPr lang="de-CH" baseline="0" dirty="0" err="1"/>
              <a:t>of</a:t>
            </a:r>
            <a:r>
              <a:rPr lang="de-CH" baseline="0" dirty="0"/>
              <a:t> </a:t>
            </a:r>
            <a:r>
              <a:rPr lang="de-CH" baseline="0" dirty="0" err="1"/>
              <a:t>your</a:t>
            </a:r>
            <a:r>
              <a:rPr lang="de-CH" baseline="0" dirty="0"/>
              <a:t> </a:t>
            </a:r>
            <a:r>
              <a:rPr lang="de-CH" baseline="0" dirty="0" err="1"/>
              <a:t>data</a:t>
            </a:r>
            <a:r>
              <a:rPr lang="de-CH" baseline="0" dirty="0"/>
              <a:t> </a:t>
            </a:r>
            <a:r>
              <a:rPr lang="de-CH" baseline="0" dirty="0" err="1"/>
              <a:t>to</a:t>
            </a:r>
            <a:r>
              <a:rPr lang="de-CH" baseline="0" dirty="0"/>
              <a:t> </a:t>
            </a:r>
            <a:r>
              <a:rPr lang="de-CH" baseline="0" dirty="0" err="1"/>
              <a:t>your</a:t>
            </a:r>
            <a:r>
              <a:rPr lang="de-CH" baseline="0" dirty="0"/>
              <a:t> </a:t>
            </a:r>
            <a:r>
              <a:rPr lang="de-CH" baseline="0" dirty="0" err="1"/>
              <a:t>supervisor</a:t>
            </a:r>
            <a:r>
              <a:rPr lang="de-CH" baseline="0" dirty="0"/>
              <a:t> </a:t>
            </a:r>
            <a:r>
              <a:rPr lang="de-CH" baseline="0" dirty="0" err="1"/>
              <a:t>or</a:t>
            </a:r>
            <a:r>
              <a:rPr lang="de-CH" baseline="0" dirty="0"/>
              <a:t> </a:t>
            </a:r>
            <a:r>
              <a:rPr lang="de-CH" baseline="0" dirty="0" err="1"/>
              <a:t>colleagues</a:t>
            </a:r>
            <a:r>
              <a:rPr lang="de-CH"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CH" baseline="0" dirty="0"/>
          </a:p>
          <a:p>
            <a:endParaRPr lang="en-US" baseline="0" noProof="0" dirty="0"/>
          </a:p>
        </p:txBody>
      </p:sp>
      <p:sp>
        <p:nvSpPr>
          <p:cNvPr id="4" name="Foliennummernplatzhalter 3"/>
          <p:cNvSpPr>
            <a:spLocks noGrp="1"/>
          </p:cNvSpPr>
          <p:nvPr>
            <p:ph type="sldNum" sz="quarter" idx="10"/>
          </p:nvPr>
        </p:nvSpPr>
        <p:spPr/>
        <p:txBody>
          <a:bodyPr/>
          <a:lstStyle/>
          <a:p>
            <a:fld id="{DA53D58F-CC03-47C4-AC79-D3C984A61519}" type="slidenum">
              <a:rPr lang="de-CH" smtClean="0"/>
              <a:t>8</a:t>
            </a:fld>
            <a:endParaRPr lang="de-CH"/>
          </a:p>
        </p:txBody>
      </p:sp>
    </p:spTree>
    <p:extLst>
      <p:ext uri="{BB962C8B-B14F-4D97-AF65-F5344CB8AC3E}">
        <p14:creationId xmlns:p14="http://schemas.microsoft.com/office/powerpoint/2010/main" val="3210092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ea typeface="Calibri"/>
                <a:cs typeface="Times New Roman"/>
              </a:rPr>
              <a:t>Manage your time at work. For example, set aside 2 days per week or three</a:t>
            </a:r>
            <a:r>
              <a:rPr lang="en-US" baseline="0" dirty="0">
                <a:solidFill>
                  <a:srgbClr val="000000"/>
                </a:solidFill>
                <a:ea typeface="Calibri"/>
                <a:cs typeface="Times New Roman"/>
              </a:rPr>
              <a:t> hours every morning</a:t>
            </a:r>
            <a:r>
              <a:rPr lang="en-US" dirty="0">
                <a:solidFill>
                  <a:srgbClr val="000000"/>
                </a:solidFill>
                <a:ea typeface="Calibri"/>
                <a:cs typeface="Times New Roman"/>
              </a:rPr>
              <a:t> with no teaching duties, meetings, etc. to make sure you have sufficient time to do your own research and write your dissertation (Assistant tasks often take up more time during the semester. In non-teaching periods, you should schedule more time for your dissertation).</a:t>
            </a:r>
          </a:p>
          <a:p>
            <a:endParaRPr lang="en-US" baseline="0" dirty="0"/>
          </a:p>
          <a:p>
            <a:endParaRPr lang="en-US" baseline="0" dirty="0"/>
          </a:p>
        </p:txBody>
      </p:sp>
      <p:sp>
        <p:nvSpPr>
          <p:cNvPr id="4" name="Foliennummernplatzhalter 3"/>
          <p:cNvSpPr>
            <a:spLocks noGrp="1"/>
          </p:cNvSpPr>
          <p:nvPr>
            <p:ph type="sldNum" sz="quarter" idx="10"/>
          </p:nvPr>
        </p:nvSpPr>
        <p:spPr/>
        <p:txBody>
          <a:bodyPr/>
          <a:lstStyle/>
          <a:p>
            <a:fld id="{DA53D58F-CC03-47C4-AC79-D3C984A61519}" type="slidenum">
              <a:rPr lang="de-CH" smtClean="0"/>
              <a:t>9</a:t>
            </a:fld>
            <a:endParaRPr lang="de-CH"/>
          </a:p>
        </p:txBody>
      </p:sp>
    </p:spTree>
    <p:extLst>
      <p:ext uri="{BB962C8B-B14F-4D97-AF65-F5344CB8AC3E}">
        <p14:creationId xmlns:p14="http://schemas.microsoft.com/office/powerpoint/2010/main" val="13612736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eck 9"/>
          <p:cNvSpPr/>
          <p:nvPr userDrawn="1"/>
        </p:nvSpPr>
        <p:spPr>
          <a:xfrm>
            <a:off x="0" y="225423"/>
            <a:ext cx="8928100" cy="48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CH" dirty="0" err="1"/>
          </a:p>
        </p:txBody>
      </p:sp>
      <p:sp>
        <p:nvSpPr>
          <p:cNvPr id="2" name="Titel 1"/>
          <p:cNvSpPr>
            <a:spLocks noGrp="1"/>
          </p:cNvSpPr>
          <p:nvPr>
            <p:ph type="ctrTitle"/>
          </p:nvPr>
        </p:nvSpPr>
        <p:spPr>
          <a:xfrm>
            <a:off x="971550" y="1376363"/>
            <a:ext cx="7772400" cy="1044526"/>
          </a:xfrm>
        </p:spPr>
        <p:txBody>
          <a:bodyPr/>
          <a:lstStyle>
            <a:lvl1pPr>
              <a:lnSpc>
                <a:spcPts val="4000"/>
              </a:lnSpc>
              <a:defRPr sz="3600"/>
            </a:lvl1pPr>
          </a:lstStyle>
          <a:p>
            <a:r>
              <a:rPr lang="de-DE"/>
              <a:t>Titelmasterformat durch Klicken bearbeiten</a:t>
            </a:r>
            <a:endParaRPr lang="de-CH" dirty="0"/>
          </a:p>
        </p:txBody>
      </p:sp>
      <p:sp>
        <p:nvSpPr>
          <p:cNvPr id="3" name="Untertitel 2"/>
          <p:cNvSpPr>
            <a:spLocks noGrp="1"/>
          </p:cNvSpPr>
          <p:nvPr>
            <p:ph type="subTitle" idx="1" hasCustomPrompt="1"/>
          </p:nvPr>
        </p:nvSpPr>
        <p:spPr>
          <a:xfrm>
            <a:off x="971550" y="2564904"/>
            <a:ext cx="6800850" cy="324036"/>
          </a:xfrm>
        </p:spPr>
        <p:txBody>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dirty="0"/>
              <a:t>Autor, DD.MM.YY</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7716" y="6251624"/>
            <a:ext cx="1572668" cy="502327"/>
          </a:xfrm>
          <a:prstGeom prst="rect">
            <a:avLst/>
          </a:prstGeom>
        </p:spPr>
      </p:pic>
      <p:pic>
        <p:nvPicPr>
          <p:cNvPr id="4" name="Grafi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8603" y="5229200"/>
            <a:ext cx="2629541" cy="1553921"/>
          </a:xfrm>
          <a:prstGeom prst="rect">
            <a:avLst/>
          </a:prstGeom>
        </p:spPr>
      </p:pic>
    </p:spTree>
    <p:extLst>
      <p:ext uri="{BB962C8B-B14F-4D97-AF65-F5344CB8AC3E}">
        <p14:creationId xmlns:p14="http://schemas.microsoft.com/office/powerpoint/2010/main" val="217067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lgn="r"/>
            <a:r>
              <a:rPr lang="de-CH" dirty="0"/>
              <a:t>University of Basel</a:t>
            </a:r>
          </a:p>
        </p:txBody>
      </p:sp>
      <p:sp>
        <p:nvSpPr>
          <p:cNvPr id="7" name="Foliennummernplatzhalter 6"/>
          <p:cNvSpPr>
            <a:spLocks noGrp="1"/>
          </p:cNvSpPr>
          <p:nvPr>
            <p:ph type="sldNum" sz="quarter" idx="12"/>
          </p:nvPr>
        </p:nvSpPr>
        <p:spPr/>
        <p:txBody>
          <a:bodyPr/>
          <a:lstStyle/>
          <a:p>
            <a:fld id="{B3811826-9277-4232-A2B5-17D05DFC7392}" type="slidenum">
              <a:rPr lang="de-CH" smtClean="0"/>
              <a:pPr/>
              <a:t>‹Nr.›</a:t>
            </a:fld>
            <a:endParaRPr lang="de-CH" dirty="0"/>
          </a:p>
        </p:txBody>
      </p:sp>
      <p:sp>
        <p:nvSpPr>
          <p:cNvPr id="8"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a:t>Tips &amp; tricks for a successful PhD | avuba | 15.06.2020</a:t>
            </a:r>
            <a:endParaRPr lang="de-CH" dirty="0"/>
          </a:p>
        </p:txBody>
      </p:sp>
    </p:spTree>
    <p:extLst>
      <p:ext uri="{BB962C8B-B14F-4D97-AF65-F5344CB8AC3E}">
        <p14:creationId xmlns:p14="http://schemas.microsoft.com/office/powerpoint/2010/main" val="28183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sp>
        <p:nvSpPr>
          <p:cNvPr id="10" name="Rechteck 9"/>
          <p:cNvSpPr/>
          <p:nvPr userDrawn="1"/>
        </p:nvSpPr>
        <p:spPr>
          <a:xfrm>
            <a:off x="0" y="225425"/>
            <a:ext cx="8928100" cy="2771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CH" dirty="0" err="1"/>
          </a:p>
        </p:txBody>
      </p:sp>
      <p:sp>
        <p:nvSpPr>
          <p:cNvPr id="2" name="Titel 1"/>
          <p:cNvSpPr>
            <a:spLocks noGrp="1"/>
          </p:cNvSpPr>
          <p:nvPr>
            <p:ph type="ctrTitle"/>
          </p:nvPr>
        </p:nvSpPr>
        <p:spPr>
          <a:xfrm>
            <a:off x="971550" y="1376363"/>
            <a:ext cx="7772400" cy="1044526"/>
          </a:xfrm>
        </p:spPr>
        <p:txBody>
          <a:bodyPr/>
          <a:lstStyle>
            <a:lvl1pPr>
              <a:lnSpc>
                <a:spcPts val="4000"/>
              </a:lnSpc>
              <a:defRPr sz="3600"/>
            </a:lvl1pPr>
          </a:lstStyle>
          <a:p>
            <a:r>
              <a:rPr lang="de-DE"/>
              <a:t>Titelmasterformat durch Klicken bearbeiten</a:t>
            </a:r>
            <a:endParaRPr lang="de-CH" dirty="0"/>
          </a:p>
        </p:txBody>
      </p:sp>
      <p:sp>
        <p:nvSpPr>
          <p:cNvPr id="3" name="Untertitel 2"/>
          <p:cNvSpPr>
            <a:spLocks noGrp="1"/>
          </p:cNvSpPr>
          <p:nvPr>
            <p:ph type="subTitle" idx="1" hasCustomPrompt="1"/>
          </p:nvPr>
        </p:nvSpPr>
        <p:spPr>
          <a:xfrm>
            <a:off x="971550" y="2564904"/>
            <a:ext cx="6800850" cy="324036"/>
          </a:xfrm>
        </p:spPr>
        <p:txBody>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dirty="0"/>
              <a:t>Autor, DD.MM.YY</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3051" y="382946"/>
            <a:ext cx="1628546" cy="568757"/>
          </a:xfrm>
          <a:prstGeom prst="rect">
            <a:avLst/>
          </a:prstGeom>
        </p:spPr>
      </p:pic>
      <p:sp>
        <p:nvSpPr>
          <p:cNvPr id="12" name="Bildplatzhalter 11"/>
          <p:cNvSpPr>
            <a:spLocks noGrp="1"/>
          </p:cNvSpPr>
          <p:nvPr>
            <p:ph type="pic" sz="quarter" idx="10"/>
          </p:nvPr>
        </p:nvSpPr>
        <p:spPr>
          <a:xfrm>
            <a:off x="215900" y="2997200"/>
            <a:ext cx="8712200" cy="3635375"/>
          </a:xfrm>
        </p:spPr>
        <p:txBody>
          <a:bodyPr/>
          <a:lstStyle/>
          <a:p>
            <a:r>
              <a:rPr lang="de-DE"/>
              <a:t>Bild durch Klicken auf Symbol hinzufügen</a:t>
            </a:r>
            <a:endParaRPr lang="de-CH"/>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80612" y="6489612"/>
            <a:ext cx="782776" cy="250027"/>
          </a:xfrm>
          <a:prstGeom prst="rect">
            <a:avLst/>
          </a:prstGeom>
        </p:spPr>
      </p:pic>
    </p:spTree>
    <p:extLst>
      <p:ext uri="{BB962C8B-B14F-4D97-AF65-F5344CB8AC3E}">
        <p14:creationId xmlns:p14="http://schemas.microsoft.com/office/powerpoint/2010/main" val="243240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endParaRPr lang="de-CH" dirty="0"/>
          </a:p>
        </p:txBody>
      </p:sp>
      <p:sp>
        <p:nvSpPr>
          <p:cNvPr id="3" name="Inhaltsplatzhalter 2"/>
          <p:cNvSpPr>
            <a:spLocks noGrp="1"/>
          </p:cNvSpPr>
          <p:nvPr>
            <p:ph idx="1"/>
          </p:nvPr>
        </p:nvSpPr>
        <p:spPr>
          <a:xfrm>
            <a:off x="432000" y="1201288"/>
            <a:ext cx="8280200" cy="4716462"/>
          </a:xfrm>
        </p:spPr>
        <p:txBody>
          <a:bodyPr/>
          <a:lstStyle>
            <a:lvl1pPr>
              <a:lnSpc>
                <a:spcPts val="2200"/>
              </a:lnSpc>
              <a:defRPr/>
            </a:lvl1pPr>
            <a:lvl2pPr>
              <a:lnSpc>
                <a:spcPts val="2200"/>
              </a:lnSpc>
              <a:defRPr/>
            </a:lvl2pPr>
            <a:lvl3pPr>
              <a:lnSpc>
                <a:spcPts val="2200"/>
              </a:lnSpc>
              <a:defRPr/>
            </a:lvl3pPr>
            <a:lvl4pPr>
              <a:lnSpc>
                <a:spcPts val="2200"/>
              </a:lnSpc>
              <a:defRPr/>
            </a:lvl4pPr>
            <a:lvl5pPr>
              <a:lnSpc>
                <a:spcPts val="22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Tree>
    <p:extLst>
      <p:ext uri="{BB962C8B-B14F-4D97-AF65-F5344CB8AC3E}">
        <p14:creationId xmlns:p14="http://schemas.microsoft.com/office/powerpoint/2010/main" val="413168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mit Legen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4" name="Fußzeilenplatzhalter 3"/>
          <p:cNvSpPr>
            <a:spLocks noGrp="1"/>
          </p:cNvSpPr>
          <p:nvPr>
            <p:ph type="ftr" sz="quarter" idx="11"/>
          </p:nvPr>
        </p:nvSpPr>
        <p:spPr/>
        <p:txBody>
          <a:bodyPr/>
          <a:lstStyle/>
          <a:p>
            <a:pPr algn="r"/>
            <a:r>
              <a:rPr lang="de-CH" dirty="0"/>
              <a:t>University of Basel</a:t>
            </a:r>
          </a:p>
        </p:txBody>
      </p:sp>
      <p:sp>
        <p:nvSpPr>
          <p:cNvPr id="5" name="Foliennummernplatzhalter 4"/>
          <p:cNvSpPr>
            <a:spLocks noGrp="1"/>
          </p:cNvSpPr>
          <p:nvPr>
            <p:ph type="sldNum" sz="quarter" idx="12"/>
          </p:nvPr>
        </p:nvSpPr>
        <p:spPr/>
        <p:txBody>
          <a:bodyPr/>
          <a:lstStyle/>
          <a:p>
            <a:fld id="{B3811826-9277-4232-A2B5-17D05DFC7392}" type="slidenum">
              <a:rPr lang="de-CH" smtClean="0"/>
              <a:pPr/>
              <a:t>‹Nr.›</a:t>
            </a:fld>
            <a:endParaRPr lang="de-CH" dirty="0"/>
          </a:p>
        </p:txBody>
      </p:sp>
      <p:sp>
        <p:nvSpPr>
          <p:cNvPr id="7" name="Bildplatzhalter 6"/>
          <p:cNvSpPr>
            <a:spLocks noGrp="1"/>
          </p:cNvSpPr>
          <p:nvPr>
            <p:ph type="pic" sz="quarter" idx="13"/>
          </p:nvPr>
        </p:nvSpPr>
        <p:spPr>
          <a:xfrm>
            <a:off x="431800" y="1520824"/>
            <a:ext cx="6192838" cy="3960000"/>
          </a:xfrm>
        </p:spPr>
        <p:txBody>
          <a:bodyPr/>
          <a:lstStyle/>
          <a:p>
            <a:r>
              <a:rPr lang="de-DE"/>
              <a:t>Bild durch Klicken auf Symbol hinzufügen</a:t>
            </a:r>
            <a:endParaRPr lang="de-CH" dirty="0"/>
          </a:p>
        </p:txBody>
      </p:sp>
      <p:sp>
        <p:nvSpPr>
          <p:cNvPr id="9" name="Textplatzhalter 8"/>
          <p:cNvSpPr>
            <a:spLocks noGrp="1"/>
          </p:cNvSpPr>
          <p:nvPr>
            <p:ph type="body" sz="quarter" idx="14"/>
          </p:nvPr>
        </p:nvSpPr>
        <p:spPr>
          <a:xfrm>
            <a:off x="6767513" y="1520825"/>
            <a:ext cx="1944687" cy="4716463"/>
          </a:xfrm>
        </p:spPr>
        <p:txBody>
          <a:bodyPr/>
          <a:lstStyle>
            <a:lvl1pPr>
              <a:defRPr sz="1400"/>
            </a:lvl1pPr>
            <a:lvl2pPr>
              <a:defRPr sz="1400"/>
            </a:lvl2pPr>
            <a:lvl3pPr>
              <a:defRPr sz="1400"/>
            </a:lvl3pPr>
            <a:lvl4pPr>
              <a:defRPr sz="1400"/>
            </a:lvl4pPr>
            <a:lvl5pPr>
              <a:defRPr sz="14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8"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dirty="0"/>
              <a:t>Tips &amp; tricks for a successful PhD | </a:t>
            </a:r>
            <a:r>
              <a:rPr lang="en-US" dirty="0" err="1"/>
              <a:t>avuba</a:t>
            </a:r>
            <a:r>
              <a:rPr lang="en-US" dirty="0"/>
              <a:t> | 20.1.2022</a:t>
            </a:r>
            <a:endParaRPr lang="de-CH" dirty="0"/>
          </a:p>
        </p:txBody>
      </p:sp>
    </p:spTree>
    <p:extLst>
      <p:ext uri="{BB962C8B-B14F-4D97-AF65-F5344CB8AC3E}">
        <p14:creationId xmlns:p14="http://schemas.microsoft.com/office/powerpoint/2010/main" val="25153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4" name="Fußzeilenplatzhalter 3"/>
          <p:cNvSpPr>
            <a:spLocks noGrp="1"/>
          </p:cNvSpPr>
          <p:nvPr>
            <p:ph type="ftr" sz="quarter" idx="11"/>
          </p:nvPr>
        </p:nvSpPr>
        <p:spPr/>
        <p:txBody>
          <a:bodyPr/>
          <a:lstStyle/>
          <a:p>
            <a:pPr algn="r"/>
            <a:r>
              <a:rPr lang="de-CH" dirty="0"/>
              <a:t>University of Basel</a:t>
            </a:r>
          </a:p>
        </p:txBody>
      </p:sp>
      <p:sp>
        <p:nvSpPr>
          <p:cNvPr id="5" name="Foliennummernplatzhalter 4"/>
          <p:cNvSpPr>
            <a:spLocks noGrp="1"/>
          </p:cNvSpPr>
          <p:nvPr>
            <p:ph type="sldNum" sz="quarter" idx="12"/>
          </p:nvPr>
        </p:nvSpPr>
        <p:spPr/>
        <p:txBody>
          <a:bodyPr/>
          <a:lstStyle/>
          <a:p>
            <a:fld id="{B3811826-9277-4232-A2B5-17D05DFC7392}" type="slidenum">
              <a:rPr lang="de-CH" smtClean="0"/>
              <a:pPr/>
              <a:t>‹Nr.›</a:t>
            </a:fld>
            <a:endParaRPr lang="de-CH" dirty="0"/>
          </a:p>
        </p:txBody>
      </p:sp>
      <p:sp>
        <p:nvSpPr>
          <p:cNvPr id="7" name="Bildplatzhalter 6"/>
          <p:cNvSpPr>
            <a:spLocks noGrp="1"/>
          </p:cNvSpPr>
          <p:nvPr>
            <p:ph type="pic" sz="quarter" idx="13"/>
          </p:nvPr>
        </p:nvSpPr>
        <p:spPr>
          <a:xfrm>
            <a:off x="431799" y="1520824"/>
            <a:ext cx="4068763" cy="2592000"/>
          </a:xfrm>
        </p:spPr>
        <p:txBody>
          <a:bodyPr/>
          <a:lstStyle/>
          <a:p>
            <a:r>
              <a:rPr lang="de-DE"/>
              <a:t>Bild durch Klicken auf Symbol hinzufügen</a:t>
            </a:r>
            <a:endParaRPr lang="de-CH"/>
          </a:p>
        </p:txBody>
      </p:sp>
      <p:sp>
        <p:nvSpPr>
          <p:cNvPr id="8" name="Bildplatzhalter 6"/>
          <p:cNvSpPr>
            <a:spLocks noGrp="1"/>
          </p:cNvSpPr>
          <p:nvPr>
            <p:ph type="pic" sz="quarter" idx="14"/>
          </p:nvPr>
        </p:nvSpPr>
        <p:spPr>
          <a:xfrm>
            <a:off x="4643437" y="1520825"/>
            <a:ext cx="4068763" cy="2592000"/>
          </a:xfrm>
        </p:spPr>
        <p:txBody>
          <a:bodyPr/>
          <a:lstStyle/>
          <a:p>
            <a:r>
              <a:rPr lang="de-DE"/>
              <a:t>Bild durch Klicken auf Symbol hinzufügen</a:t>
            </a:r>
            <a:endParaRPr lang="de-CH"/>
          </a:p>
        </p:txBody>
      </p:sp>
      <p:sp>
        <p:nvSpPr>
          <p:cNvPr id="9" name="Textplatzhalter 8"/>
          <p:cNvSpPr>
            <a:spLocks noGrp="1"/>
          </p:cNvSpPr>
          <p:nvPr>
            <p:ph type="body" sz="quarter" idx="15"/>
          </p:nvPr>
        </p:nvSpPr>
        <p:spPr>
          <a:xfrm>
            <a:off x="431800" y="4221088"/>
            <a:ext cx="4068763" cy="1836180"/>
          </a:xfrm>
        </p:spPr>
        <p:txBody>
          <a:bodyPr/>
          <a:lstStyle>
            <a:lvl1pPr>
              <a:defRPr sz="1400"/>
            </a:lvl1pPr>
            <a:lvl2pPr>
              <a:defRPr sz="1400"/>
            </a:lvl2pPr>
            <a:lvl3pPr>
              <a:defRPr sz="1400"/>
            </a:lvl3pPr>
            <a:lvl4pPr>
              <a:defRPr sz="1400"/>
            </a:lvl4pPr>
            <a:lvl5pPr>
              <a:defRPr sz="14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8"/>
          <p:cNvSpPr>
            <a:spLocks noGrp="1"/>
          </p:cNvSpPr>
          <p:nvPr>
            <p:ph type="body" sz="quarter" idx="16"/>
          </p:nvPr>
        </p:nvSpPr>
        <p:spPr>
          <a:xfrm>
            <a:off x="4643437" y="4221088"/>
            <a:ext cx="4068763" cy="1836180"/>
          </a:xfrm>
        </p:spPr>
        <p:txBody>
          <a:bodyPr/>
          <a:lstStyle>
            <a:lvl1pPr>
              <a:defRPr sz="1400"/>
            </a:lvl1pPr>
            <a:lvl2pPr>
              <a:defRPr sz="1400"/>
            </a:lvl2pPr>
            <a:lvl3pPr>
              <a:defRPr sz="1400"/>
            </a:lvl3pPr>
            <a:lvl4pPr>
              <a:defRPr sz="1400"/>
            </a:lvl4pPr>
            <a:lvl5pPr>
              <a:defRPr sz="14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1"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a:t>Tips &amp; tricks for a successful PhD | avuba | 15.06.2020</a:t>
            </a:r>
            <a:endParaRPr lang="de-CH" dirty="0"/>
          </a:p>
        </p:txBody>
      </p:sp>
    </p:spTree>
    <p:extLst>
      <p:ext uri="{BB962C8B-B14F-4D97-AF65-F5344CB8AC3E}">
        <p14:creationId xmlns:p14="http://schemas.microsoft.com/office/powerpoint/2010/main" val="30635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4" name="Fußzeilenplatzhalter 3"/>
          <p:cNvSpPr>
            <a:spLocks noGrp="1"/>
          </p:cNvSpPr>
          <p:nvPr>
            <p:ph type="ftr" sz="quarter" idx="11"/>
          </p:nvPr>
        </p:nvSpPr>
        <p:spPr/>
        <p:txBody>
          <a:bodyPr/>
          <a:lstStyle/>
          <a:p>
            <a:pPr algn="r"/>
            <a:r>
              <a:rPr lang="de-CH" dirty="0"/>
              <a:t>University of Basel</a:t>
            </a:r>
          </a:p>
        </p:txBody>
      </p:sp>
      <p:sp>
        <p:nvSpPr>
          <p:cNvPr id="5" name="Foliennummernplatzhalter 4"/>
          <p:cNvSpPr>
            <a:spLocks noGrp="1"/>
          </p:cNvSpPr>
          <p:nvPr>
            <p:ph type="sldNum" sz="quarter" idx="12"/>
          </p:nvPr>
        </p:nvSpPr>
        <p:spPr/>
        <p:txBody>
          <a:bodyPr/>
          <a:lstStyle/>
          <a:p>
            <a:fld id="{B3811826-9277-4232-A2B5-17D05DFC7392}" type="slidenum">
              <a:rPr lang="de-CH" smtClean="0"/>
              <a:pPr/>
              <a:t>‹Nr.›</a:t>
            </a:fld>
            <a:endParaRPr lang="de-CH" dirty="0"/>
          </a:p>
        </p:txBody>
      </p:sp>
      <p:sp>
        <p:nvSpPr>
          <p:cNvPr id="7" name="Bildplatzhalter 6"/>
          <p:cNvSpPr>
            <a:spLocks noGrp="1"/>
          </p:cNvSpPr>
          <p:nvPr>
            <p:ph type="pic" sz="quarter" idx="13"/>
          </p:nvPr>
        </p:nvSpPr>
        <p:spPr>
          <a:xfrm>
            <a:off x="431800" y="1520824"/>
            <a:ext cx="2663826" cy="3276000"/>
          </a:xfrm>
        </p:spPr>
        <p:txBody>
          <a:bodyPr/>
          <a:lstStyle/>
          <a:p>
            <a:r>
              <a:rPr lang="de-DE"/>
              <a:t>Bild durch Klicken auf Symbol hinzufügen</a:t>
            </a:r>
            <a:endParaRPr lang="de-CH"/>
          </a:p>
        </p:txBody>
      </p:sp>
      <p:sp>
        <p:nvSpPr>
          <p:cNvPr id="9" name="Textplatzhalter 8"/>
          <p:cNvSpPr>
            <a:spLocks noGrp="1"/>
          </p:cNvSpPr>
          <p:nvPr>
            <p:ph type="body" sz="quarter" idx="15"/>
          </p:nvPr>
        </p:nvSpPr>
        <p:spPr>
          <a:xfrm>
            <a:off x="431800" y="4901714"/>
            <a:ext cx="2663825" cy="1155553"/>
          </a:xfrm>
        </p:spPr>
        <p:txBody>
          <a:bodyPr/>
          <a:lstStyle>
            <a:lvl1pPr>
              <a:defRPr sz="1400"/>
            </a:lvl1pPr>
            <a:lvl2pPr>
              <a:defRPr sz="1400"/>
            </a:lvl2pPr>
            <a:lvl3pPr>
              <a:defRPr sz="1400"/>
            </a:lvl3pPr>
            <a:lvl4pPr>
              <a:defRPr sz="1400"/>
            </a:lvl4pPr>
            <a:lvl5pPr>
              <a:defRPr sz="14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1" name="Bildplatzhalter 6"/>
          <p:cNvSpPr>
            <a:spLocks noGrp="1"/>
          </p:cNvSpPr>
          <p:nvPr>
            <p:ph type="pic" sz="quarter" idx="16"/>
          </p:nvPr>
        </p:nvSpPr>
        <p:spPr>
          <a:xfrm>
            <a:off x="3240088" y="1520825"/>
            <a:ext cx="2663826" cy="3276000"/>
          </a:xfrm>
        </p:spPr>
        <p:txBody>
          <a:bodyPr/>
          <a:lstStyle/>
          <a:p>
            <a:r>
              <a:rPr lang="de-DE"/>
              <a:t>Bild durch Klicken auf Symbol hinzufügen</a:t>
            </a:r>
            <a:endParaRPr lang="de-CH"/>
          </a:p>
        </p:txBody>
      </p:sp>
      <p:sp>
        <p:nvSpPr>
          <p:cNvPr id="12" name="Textplatzhalter 8"/>
          <p:cNvSpPr>
            <a:spLocks noGrp="1"/>
          </p:cNvSpPr>
          <p:nvPr>
            <p:ph type="body" sz="quarter" idx="17"/>
          </p:nvPr>
        </p:nvSpPr>
        <p:spPr>
          <a:xfrm>
            <a:off x="3240088" y="4901715"/>
            <a:ext cx="2663825" cy="1155553"/>
          </a:xfrm>
        </p:spPr>
        <p:txBody>
          <a:bodyPr/>
          <a:lstStyle>
            <a:lvl1pPr>
              <a:defRPr sz="1400"/>
            </a:lvl1pPr>
            <a:lvl2pPr>
              <a:defRPr sz="1400"/>
            </a:lvl2pPr>
            <a:lvl3pPr>
              <a:defRPr sz="1400"/>
            </a:lvl3pPr>
            <a:lvl4pPr>
              <a:defRPr sz="1400"/>
            </a:lvl4pPr>
            <a:lvl5pPr>
              <a:defRPr sz="14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3" name="Bildplatzhalter 6"/>
          <p:cNvSpPr>
            <a:spLocks noGrp="1"/>
          </p:cNvSpPr>
          <p:nvPr>
            <p:ph type="pic" sz="quarter" idx="18"/>
          </p:nvPr>
        </p:nvSpPr>
        <p:spPr>
          <a:xfrm>
            <a:off x="6048374" y="1524273"/>
            <a:ext cx="2663826" cy="3276000"/>
          </a:xfrm>
        </p:spPr>
        <p:txBody>
          <a:bodyPr/>
          <a:lstStyle/>
          <a:p>
            <a:r>
              <a:rPr lang="de-DE"/>
              <a:t>Bild durch Klicken auf Symbol hinzufügen</a:t>
            </a:r>
            <a:endParaRPr lang="de-CH"/>
          </a:p>
        </p:txBody>
      </p:sp>
      <p:sp>
        <p:nvSpPr>
          <p:cNvPr id="14" name="Textplatzhalter 8"/>
          <p:cNvSpPr>
            <a:spLocks noGrp="1"/>
          </p:cNvSpPr>
          <p:nvPr>
            <p:ph type="body" sz="quarter" idx="19"/>
          </p:nvPr>
        </p:nvSpPr>
        <p:spPr>
          <a:xfrm>
            <a:off x="6048374" y="4905163"/>
            <a:ext cx="2663825" cy="1155553"/>
          </a:xfrm>
        </p:spPr>
        <p:txBody>
          <a:bodyPr/>
          <a:lstStyle>
            <a:lvl1pPr>
              <a:defRPr sz="1400"/>
            </a:lvl1pPr>
            <a:lvl2pPr>
              <a:defRPr sz="1400"/>
            </a:lvl2pPr>
            <a:lvl3pPr>
              <a:defRPr sz="1400"/>
            </a:lvl3pPr>
            <a:lvl4pPr>
              <a:defRPr sz="1400"/>
            </a:lvl4pPr>
            <a:lvl5pPr>
              <a:defRPr sz="14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5"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dirty="0"/>
              <a:t>Tips &amp; tricks for a successful PhD | </a:t>
            </a:r>
            <a:r>
              <a:rPr lang="en-US" dirty="0" err="1"/>
              <a:t>avuba</a:t>
            </a:r>
            <a:r>
              <a:rPr lang="en-US" dirty="0"/>
              <a:t> | 20.1.2022</a:t>
            </a:r>
            <a:endParaRPr lang="de-CH" dirty="0"/>
          </a:p>
        </p:txBody>
      </p:sp>
    </p:spTree>
    <p:extLst>
      <p:ext uri="{BB962C8B-B14F-4D97-AF65-F5344CB8AC3E}">
        <p14:creationId xmlns:p14="http://schemas.microsoft.com/office/powerpoint/2010/main" val="156505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gross)">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lgn="r"/>
            <a:r>
              <a:rPr lang="de-CH" dirty="0"/>
              <a:t>University of Basel</a:t>
            </a:r>
          </a:p>
        </p:txBody>
      </p:sp>
      <p:sp>
        <p:nvSpPr>
          <p:cNvPr id="5" name="Foliennummernplatzhalter 4"/>
          <p:cNvSpPr>
            <a:spLocks noGrp="1"/>
          </p:cNvSpPr>
          <p:nvPr>
            <p:ph type="sldNum" sz="quarter" idx="12"/>
          </p:nvPr>
        </p:nvSpPr>
        <p:spPr/>
        <p:txBody>
          <a:bodyPr/>
          <a:lstStyle/>
          <a:p>
            <a:fld id="{B3811826-9277-4232-A2B5-17D05DFC7392}" type="slidenum">
              <a:rPr lang="de-CH" smtClean="0"/>
              <a:pPr/>
              <a:t>‹Nr.›</a:t>
            </a:fld>
            <a:endParaRPr lang="de-CH" dirty="0"/>
          </a:p>
        </p:txBody>
      </p:sp>
      <p:sp>
        <p:nvSpPr>
          <p:cNvPr id="7" name="Bildplatzhalter 6"/>
          <p:cNvSpPr>
            <a:spLocks noGrp="1"/>
          </p:cNvSpPr>
          <p:nvPr>
            <p:ph type="pic" sz="quarter" idx="13"/>
          </p:nvPr>
        </p:nvSpPr>
        <p:spPr>
          <a:xfrm>
            <a:off x="431800" y="404813"/>
            <a:ext cx="8280400" cy="5112000"/>
          </a:xfrm>
        </p:spPr>
        <p:txBody>
          <a:bodyPr/>
          <a:lstStyle/>
          <a:p>
            <a:r>
              <a:rPr lang="de-DE"/>
              <a:t>Bild durch Klicken auf Symbol hinzufügen</a:t>
            </a:r>
            <a:endParaRPr lang="de-CH" dirty="0"/>
          </a:p>
        </p:txBody>
      </p:sp>
      <p:sp>
        <p:nvSpPr>
          <p:cNvPr id="9" name="Textplatzhalter 8"/>
          <p:cNvSpPr>
            <a:spLocks noGrp="1"/>
          </p:cNvSpPr>
          <p:nvPr>
            <p:ph type="body" sz="quarter" idx="14" hasCustomPrompt="1"/>
          </p:nvPr>
        </p:nvSpPr>
        <p:spPr>
          <a:xfrm>
            <a:off x="431800" y="5528221"/>
            <a:ext cx="8280400" cy="612044"/>
          </a:xfrm>
        </p:spPr>
        <p:txBody>
          <a:bodyPr/>
          <a:lstStyle>
            <a:lvl1pPr>
              <a:defRPr sz="1400"/>
            </a:lvl1pPr>
            <a:lvl2pPr>
              <a:defRPr sz="1400"/>
            </a:lvl2pPr>
            <a:lvl3pPr>
              <a:defRPr sz="1400"/>
            </a:lvl3pPr>
            <a:lvl4pPr>
              <a:defRPr sz="1400"/>
            </a:lvl4pPr>
            <a:lvl5pPr>
              <a:defRPr sz="1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a:t>
            </a:r>
            <a:r>
              <a:rPr lang="de-DE" dirty="0" err="1"/>
              <a:t>Eb</a:t>
            </a:r>
            <a:endParaRPr lang="de-CH" dirty="0"/>
          </a:p>
        </p:txBody>
      </p:sp>
      <p:sp>
        <p:nvSpPr>
          <p:cNvPr id="8"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a:t>Tips &amp; tricks for a successful PhD | avuba | 15.06.2020</a:t>
            </a:r>
            <a:endParaRPr lang="de-CH" dirty="0"/>
          </a:p>
        </p:txBody>
      </p:sp>
    </p:spTree>
    <p:extLst>
      <p:ext uri="{BB962C8B-B14F-4D97-AF65-F5344CB8AC3E}">
        <p14:creationId xmlns:p14="http://schemas.microsoft.com/office/powerpoint/2010/main" val="400124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ild (Vollfläche)">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9144000" cy="6858000"/>
          </a:xfrm>
        </p:spPr>
        <p:txBody>
          <a:bodyPr/>
          <a:lstStyle/>
          <a:p>
            <a:r>
              <a:rPr lang="de-DE"/>
              <a:t>Bild durch Klicken auf Symbol hinzufügen</a:t>
            </a:r>
            <a:endParaRPr lang="de-CH" dirty="0"/>
          </a:p>
        </p:txBody>
      </p:sp>
      <p:sp>
        <p:nvSpPr>
          <p:cNvPr id="3"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a:t>Tips &amp; tricks for a successful PhD | avuba | 15.06.2020</a:t>
            </a:r>
            <a:endParaRPr lang="de-CH" dirty="0"/>
          </a:p>
        </p:txBody>
      </p:sp>
    </p:spTree>
    <p:extLst>
      <p:ext uri="{BB962C8B-B14F-4D97-AF65-F5344CB8AC3E}">
        <p14:creationId xmlns:p14="http://schemas.microsoft.com/office/powerpoint/2010/main" val="100528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7" name="Fußzeilenplatzhalter 6"/>
          <p:cNvSpPr>
            <a:spLocks noGrp="1"/>
          </p:cNvSpPr>
          <p:nvPr>
            <p:ph type="ftr" sz="quarter" idx="11"/>
          </p:nvPr>
        </p:nvSpPr>
        <p:spPr/>
        <p:txBody>
          <a:bodyPr/>
          <a:lstStyle/>
          <a:p>
            <a:pPr algn="r"/>
            <a:r>
              <a:rPr lang="de-CH" dirty="0"/>
              <a:t>University of Basel</a:t>
            </a:r>
          </a:p>
        </p:txBody>
      </p:sp>
      <p:sp>
        <p:nvSpPr>
          <p:cNvPr id="8" name="Foliennummernplatzhalter 7"/>
          <p:cNvSpPr>
            <a:spLocks noGrp="1"/>
          </p:cNvSpPr>
          <p:nvPr>
            <p:ph type="sldNum" sz="quarter" idx="12"/>
          </p:nvPr>
        </p:nvSpPr>
        <p:spPr/>
        <p:txBody>
          <a:bodyPr/>
          <a:lstStyle/>
          <a:p>
            <a:fld id="{B3811826-9277-4232-A2B5-17D05DFC7392}" type="slidenum">
              <a:rPr lang="de-CH" smtClean="0"/>
              <a:pPr/>
              <a:t>‹Nr.›</a:t>
            </a:fld>
            <a:endParaRPr lang="de-CH" dirty="0"/>
          </a:p>
        </p:txBody>
      </p:sp>
      <p:sp>
        <p:nvSpPr>
          <p:cNvPr id="9"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a:t>Tips &amp; tricks for a successful PhD | avuba | 15.06.2020</a:t>
            </a:r>
            <a:endParaRPr lang="de-CH" dirty="0"/>
          </a:p>
        </p:txBody>
      </p:sp>
    </p:spTree>
    <p:extLst>
      <p:ext uri="{BB962C8B-B14F-4D97-AF65-F5344CB8AC3E}">
        <p14:creationId xmlns:p14="http://schemas.microsoft.com/office/powerpoint/2010/main" val="42032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1800" y="404813"/>
            <a:ext cx="8280400" cy="755936"/>
          </a:xfrm>
          <a:prstGeom prst="rect">
            <a:avLst/>
          </a:prstGeom>
        </p:spPr>
        <p:txBody>
          <a:bodyPr vert="horz" lIns="0" tIns="0" rIns="0" bIns="0" rtlCol="0" anchor="t" anchorCtr="0">
            <a:noAutofit/>
          </a:bodyPr>
          <a:lstStyle/>
          <a:p>
            <a:r>
              <a:rPr lang="de-CH" dirty="0"/>
              <a:t>Titelmasterformat durch Klicken bearbeiten</a:t>
            </a:r>
          </a:p>
        </p:txBody>
      </p:sp>
      <p:sp>
        <p:nvSpPr>
          <p:cNvPr id="3" name="Textplatzhalter 2"/>
          <p:cNvSpPr>
            <a:spLocks noGrp="1"/>
          </p:cNvSpPr>
          <p:nvPr>
            <p:ph type="body" idx="1"/>
          </p:nvPr>
        </p:nvSpPr>
        <p:spPr>
          <a:xfrm>
            <a:off x="432000" y="1520826"/>
            <a:ext cx="8280200" cy="4716462"/>
          </a:xfrm>
          <a:prstGeom prst="rect">
            <a:avLst/>
          </a:prstGeom>
        </p:spPr>
        <p:txBody>
          <a:bodyPr vert="horz" lIns="0" tIns="0" rIns="0" bIns="0" rtlCol="0">
            <a:noAutofit/>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Datumsplatzhalter 3"/>
          <p:cNvSpPr>
            <a:spLocks noGrp="1"/>
          </p:cNvSpPr>
          <p:nvPr>
            <p:ph type="dt" sz="half" idx="2"/>
          </p:nvPr>
        </p:nvSpPr>
        <p:spPr>
          <a:xfrm>
            <a:off x="431800" y="6524626"/>
            <a:ext cx="2159000" cy="180000"/>
          </a:xfrm>
          <a:prstGeom prst="rect">
            <a:avLst/>
          </a:prstGeom>
        </p:spPr>
        <p:txBody>
          <a:bodyPr vert="horz" lIns="0" tIns="21600" rIns="0" bIns="0" rtlCol="0" anchor="t" anchorCtr="0"/>
          <a:lstStyle>
            <a:lvl1pPr algn="l">
              <a:defRPr sz="600">
                <a:solidFill>
                  <a:schemeClr val="tx1"/>
                </a:solidFill>
              </a:defRPr>
            </a:lvl1pPr>
          </a:lstStyle>
          <a:p>
            <a:r>
              <a:rPr lang="en-US"/>
              <a:t>Tips &amp; tricks for a successful PhD | avuba | 15.06.2020</a:t>
            </a:r>
            <a:endParaRPr lang="de-CH" dirty="0"/>
          </a:p>
        </p:txBody>
      </p:sp>
      <p:sp>
        <p:nvSpPr>
          <p:cNvPr id="5" name="Fußzeilenplatzhalter 4"/>
          <p:cNvSpPr>
            <a:spLocks noGrp="1"/>
          </p:cNvSpPr>
          <p:nvPr>
            <p:ph type="ftr" sz="quarter" idx="3"/>
          </p:nvPr>
        </p:nvSpPr>
        <p:spPr>
          <a:xfrm>
            <a:off x="6660232" y="6525344"/>
            <a:ext cx="1908212" cy="180000"/>
          </a:xfrm>
          <a:prstGeom prst="rect">
            <a:avLst/>
          </a:prstGeom>
        </p:spPr>
        <p:txBody>
          <a:bodyPr vert="horz" lIns="0" tIns="21600" rIns="0" bIns="0" rtlCol="0" anchor="t" anchorCtr="0"/>
          <a:lstStyle>
            <a:lvl1pPr algn="ctr">
              <a:defRPr sz="600" b="1">
                <a:solidFill>
                  <a:schemeClr val="tx1"/>
                </a:solidFill>
              </a:defRPr>
            </a:lvl1pPr>
          </a:lstStyle>
          <a:p>
            <a:pPr algn="r"/>
            <a:r>
              <a:rPr lang="de-CH" dirty="0"/>
              <a:t>University of Basel</a:t>
            </a:r>
          </a:p>
        </p:txBody>
      </p:sp>
      <p:sp>
        <p:nvSpPr>
          <p:cNvPr id="6" name="Foliennummernplatzhalter 5"/>
          <p:cNvSpPr>
            <a:spLocks noGrp="1"/>
          </p:cNvSpPr>
          <p:nvPr>
            <p:ph type="sldNum" sz="quarter" idx="4"/>
          </p:nvPr>
        </p:nvSpPr>
        <p:spPr>
          <a:xfrm>
            <a:off x="8568444" y="6525344"/>
            <a:ext cx="143756" cy="180000"/>
          </a:xfrm>
          <a:prstGeom prst="rect">
            <a:avLst/>
          </a:prstGeom>
        </p:spPr>
        <p:txBody>
          <a:bodyPr vert="horz" lIns="0" tIns="21600" rIns="0" bIns="0" rtlCol="0" anchor="t" anchorCtr="0"/>
          <a:lstStyle>
            <a:lvl1pPr algn="r">
              <a:defRPr sz="600">
                <a:solidFill>
                  <a:schemeClr val="tx1"/>
                </a:solidFill>
              </a:defRPr>
            </a:lvl1pPr>
          </a:lstStyle>
          <a:p>
            <a:fld id="{B3811826-9277-4232-A2B5-17D05DFC7392}" type="slidenum">
              <a:rPr lang="de-CH" smtClean="0"/>
              <a:pPr/>
              <a:t>‹Nr.›</a:t>
            </a:fld>
            <a:endParaRPr lang="de-CH" dirty="0"/>
          </a:p>
        </p:txBody>
      </p:sp>
      <p:cxnSp>
        <p:nvCxnSpPr>
          <p:cNvPr id="10" name="Gerade Verbindung 9"/>
          <p:cNvCxnSpPr/>
          <p:nvPr userDrawn="1"/>
        </p:nvCxnSpPr>
        <p:spPr>
          <a:xfrm>
            <a:off x="432000" y="6453188"/>
            <a:ext cx="82802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Line 75"/>
          <p:cNvSpPr>
            <a:spLocks noChangeShapeType="1"/>
          </p:cNvSpPr>
          <p:nvPr userDrawn="1"/>
        </p:nvSpPr>
        <p:spPr bwMode="auto">
          <a:xfrm>
            <a:off x="250825" y="928688"/>
            <a:ext cx="6626225" cy="0"/>
          </a:xfrm>
          <a:prstGeom prst="line">
            <a:avLst/>
          </a:prstGeom>
          <a:noFill/>
          <a:ln w="12700">
            <a:solidFill>
              <a:srgbClr val="DDDDDD"/>
            </a:solidFill>
            <a:round/>
            <a:headEnd/>
            <a:tailEnd/>
          </a:ln>
          <a:effectLst/>
        </p:spPr>
        <p:txBody>
          <a:bodyPr/>
          <a:lstStyle/>
          <a:p>
            <a:pPr>
              <a:defRPr/>
            </a:pPr>
            <a:endParaRPr lang="de-DE"/>
          </a:p>
        </p:txBody>
      </p:sp>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180612" y="6489612"/>
            <a:ext cx="782776" cy="250027"/>
          </a:xfrm>
          <a:prstGeom prst="rect">
            <a:avLst/>
          </a:prstGeom>
        </p:spPr>
      </p:pic>
      <p:pic>
        <p:nvPicPr>
          <p:cNvPr id="12" name="Grafik 11"/>
          <p:cNvPicPr>
            <a:picLocks noChangeAspect="1"/>
          </p:cNvPicPr>
          <p:nvPr userDrawn="1"/>
        </p:nvPicPr>
        <p:blipFill rotWithShape="1">
          <a:blip r:embed="rId13"/>
          <a:srcRect t="2717" r="2187" b="32644"/>
          <a:stretch/>
        </p:blipFill>
        <p:spPr>
          <a:xfrm>
            <a:off x="7511403" y="0"/>
            <a:ext cx="1632597" cy="651641"/>
          </a:xfrm>
          <a:prstGeom prst="rect">
            <a:avLst/>
          </a:prstGeom>
        </p:spPr>
      </p:pic>
    </p:spTree>
    <p:extLst>
      <p:ext uri="{BB962C8B-B14F-4D97-AF65-F5344CB8AC3E}">
        <p14:creationId xmlns:p14="http://schemas.microsoft.com/office/powerpoint/2010/main" val="10450734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8" r:id="rId5"/>
    <p:sldLayoutId id="2147483659" r:id="rId6"/>
    <p:sldLayoutId id="2147483660" r:id="rId7"/>
    <p:sldLayoutId id="2147483661" r:id="rId8"/>
    <p:sldLayoutId id="2147483654" r:id="rId9"/>
    <p:sldLayoutId id="2147483655" r:id="rId10"/>
  </p:sldLayoutIdLst>
  <p:hf hdr="0" ftr="0"/>
  <p:txStyles>
    <p:titleStyle>
      <a:lvl1pPr algn="l" defTabSz="914400" rtl="0" eaLnBrk="1" latinLnBrk="0" hangingPunct="1">
        <a:lnSpc>
          <a:spcPts val="2500"/>
        </a:lnSpc>
        <a:spcBef>
          <a:spcPct val="0"/>
        </a:spcBef>
        <a:buNone/>
        <a:defRPr sz="2300" b="1" kern="1200">
          <a:solidFill>
            <a:schemeClr val="tx1"/>
          </a:solidFill>
          <a:latin typeface="+mj-lt"/>
          <a:ea typeface="+mj-ea"/>
          <a:cs typeface="+mj-cs"/>
        </a:defRPr>
      </a:lvl1pPr>
    </p:titleStyle>
    <p:bodyStyle>
      <a:lvl1pPr marL="0" indent="0" algn="l" defTabSz="914400" rtl="0" eaLnBrk="1" latinLnBrk="0" hangingPunct="1">
        <a:spcBef>
          <a:spcPts val="0"/>
        </a:spcBef>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720000" indent="-18000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studienberatung.unibas.ch/de/beratung/psychologische-beratun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researchdata.unibas.ch/en/"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206955" y="1556792"/>
            <a:ext cx="8587212" cy="1025922"/>
          </a:xfrm>
          <a:prstGeom prst="rect">
            <a:avLst/>
          </a:prstGeom>
        </p:spPr>
        <p:txBody>
          <a:bodyPr vert="horz" lIns="0" tIns="0" rIns="0" bIns="0" rtlCol="0" anchor="t" anchorCtr="0">
            <a:spAutoFit/>
          </a:bodyPr>
          <a:lstStyle>
            <a:lvl1pPr algn="l" defTabSz="914400" rtl="0" eaLnBrk="1" latinLnBrk="0" hangingPunct="1">
              <a:lnSpc>
                <a:spcPts val="4000"/>
              </a:lnSpc>
              <a:spcBef>
                <a:spcPct val="0"/>
              </a:spcBef>
              <a:buNone/>
              <a:defRPr sz="3600" b="1" kern="1200">
                <a:solidFill>
                  <a:schemeClr val="tx1"/>
                </a:solidFill>
                <a:latin typeface="+mj-lt"/>
                <a:ea typeface="+mj-ea"/>
                <a:cs typeface="+mj-cs"/>
              </a:defRPr>
            </a:lvl1pPr>
          </a:lstStyle>
          <a:p>
            <a:pPr algn="ctr"/>
            <a:r>
              <a:rPr lang="en-US" sz="3200" dirty="0">
                <a:latin typeface="+mn-lt"/>
                <a:cs typeface="Times New Roman" pitchFamily="18" charset="0"/>
              </a:rPr>
              <a:t>Tips &amp; tricks </a:t>
            </a:r>
            <a:br>
              <a:rPr lang="en-US" sz="3200" dirty="0">
                <a:latin typeface="+mn-lt"/>
                <a:cs typeface="Times New Roman" pitchFamily="18" charset="0"/>
              </a:rPr>
            </a:br>
            <a:r>
              <a:rPr lang="en-US" sz="3200" dirty="0">
                <a:latin typeface="+mn-lt"/>
                <a:cs typeface="Times New Roman" pitchFamily="18" charset="0"/>
              </a:rPr>
              <a:t>for a successful doctorate</a:t>
            </a:r>
          </a:p>
        </p:txBody>
      </p:sp>
      <p:sp>
        <p:nvSpPr>
          <p:cNvPr id="9" name="TextBox 8"/>
          <p:cNvSpPr txBox="1"/>
          <p:nvPr/>
        </p:nvSpPr>
        <p:spPr>
          <a:xfrm>
            <a:off x="1794424" y="2924944"/>
            <a:ext cx="5412275" cy="720080"/>
          </a:xfrm>
          <a:prstGeom prst="rect">
            <a:avLst/>
          </a:prstGeom>
          <a:noFill/>
        </p:spPr>
        <p:txBody>
          <a:bodyPr wrap="none" lIns="0" tIns="0" rIns="0" bIns="0" rtlCol="0">
            <a:noAutofit/>
          </a:bodyPr>
          <a:lstStyle/>
          <a:p>
            <a:pPr algn="ctr">
              <a:lnSpc>
                <a:spcPct val="200000"/>
              </a:lnSpc>
            </a:pPr>
            <a:r>
              <a:rPr lang="en-US" dirty="0" smtClean="0"/>
              <a:t>2023</a:t>
            </a:r>
            <a:endParaRPr lang="en-US" dirty="0"/>
          </a:p>
        </p:txBody>
      </p:sp>
    </p:spTree>
    <p:extLst>
      <p:ext uri="{BB962C8B-B14F-4D97-AF65-F5344CB8AC3E}">
        <p14:creationId xmlns:p14="http://schemas.microsoft.com/office/powerpoint/2010/main" val="2127966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Visibility and Building Networks</a:t>
            </a:r>
          </a:p>
        </p:txBody>
      </p:sp>
      <p:sp>
        <p:nvSpPr>
          <p:cNvPr id="3" name="Inhaltsplatzhalter 2"/>
          <p:cNvSpPr>
            <a:spLocks noGrp="1"/>
          </p:cNvSpPr>
          <p:nvPr>
            <p:ph idx="1"/>
          </p:nvPr>
        </p:nvSpPr>
        <p:spPr>
          <a:xfrm>
            <a:off x="395536" y="1202334"/>
            <a:ext cx="8280200" cy="5652894"/>
          </a:xfrm>
        </p:spPr>
        <p:txBody>
          <a:bodyPr>
            <a:spAutoFit/>
          </a:bodyPr>
          <a:lstStyle/>
          <a:p>
            <a:pPr marL="179387">
              <a:lnSpc>
                <a:spcPct val="115000"/>
              </a:lnSpc>
              <a:spcAft>
                <a:spcPts val="1000"/>
              </a:spcAft>
              <a:buClr>
                <a:srgbClr val="000000"/>
              </a:buClr>
            </a:pPr>
            <a:r>
              <a:rPr lang="en-US" b="1" dirty="0">
                <a:solidFill>
                  <a:srgbClr val="000000"/>
                </a:solidFill>
                <a:ea typeface="Calibri"/>
                <a:cs typeface="Times New Roman"/>
              </a:rPr>
              <a:t>Make yourself visible</a:t>
            </a:r>
          </a:p>
          <a:p>
            <a:pPr marL="179387">
              <a:lnSpc>
                <a:spcPct val="115000"/>
              </a:lnSpc>
              <a:spcAft>
                <a:spcPts val="1000"/>
              </a:spcAft>
              <a:buClr>
                <a:srgbClr val="000000"/>
              </a:buClr>
            </a:pPr>
            <a:r>
              <a:rPr lang="en-US" dirty="0">
                <a:solidFill>
                  <a:srgbClr val="000000"/>
                </a:solidFill>
                <a:ea typeface="Calibri"/>
                <a:cs typeface="Times New Roman"/>
              </a:rPr>
              <a:t>Publications</a:t>
            </a:r>
          </a:p>
          <a:p>
            <a:pPr marL="179387">
              <a:lnSpc>
                <a:spcPct val="115000"/>
              </a:lnSpc>
              <a:spcAft>
                <a:spcPts val="1000"/>
              </a:spcAft>
              <a:buClr>
                <a:srgbClr val="000000"/>
              </a:buClr>
            </a:pPr>
            <a:r>
              <a:rPr lang="en-US" dirty="0">
                <a:solidFill>
                  <a:srgbClr val="000000"/>
                </a:solidFill>
                <a:ea typeface="Calibri"/>
                <a:cs typeface="Times New Roman"/>
              </a:rPr>
              <a:t>Conferences (at least once a year)</a:t>
            </a:r>
          </a:p>
          <a:p>
            <a:pPr marL="645137" lvl="1" indent="-285750">
              <a:lnSpc>
                <a:spcPct val="115000"/>
              </a:lnSpc>
              <a:spcAft>
                <a:spcPts val="1000"/>
              </a:spcAft>
              <a:buClr>
                <a:srgbClr val="000000"/>
              </a:buClr>
              <a:buFont typeface="Arial" panose="020B0604020202020204" pitchFamily="34" charset="0"/>
              <a:buChar char="•"/>
            </a:pPr>
            <a:r>
              <a:rPr lang="en-US" dirty="0">
                <a:solidFill>
                  <a:srgbClr val="000000"/>
                </a:solidFill>
                <a:ea typeface="Calibri"/>
                <a:cs typeface="Times New Roman"/>
              </a:rPr>
              <a:t>Field specific conferences and application schedules</a:t>
            </a:r>
          </a:p>
          <a:p>
            <a:pPr marL="645137" lvl="1" indent="-285750">
              <a:lnSpc>
                <a:spcPct val="115000"/>
              </a:lnSpc>
              <a:spcAft>
                <a:spcPts val="1000"/>
              </a:spcAft>
              <a:buClr>
                <a:srgbClr val="000000"/>
              </a:buClr>
              <a:buFont typeface="Arial" panose="020B0604020202020204" pitchFamily="34" charset="0"/>
              <a:buChar char="•"/>
            </a:pPr>
            <a:r>
              <a:rPr lang="en-US" dirty="0">
                <a:solidFill>
                  <a:srgbClr val="000000"/>
                </a:solidFill>
                <a:ea typeface="Calibri"/>
                <a:cs typeface="Times New Roman"/>
              </a:rPr>
              <a:t>Actively: present your own work</a:t>
            </a:r>
          </a:p>
          <a:p>
            <a:pPr marL="645137" lvl="1" indent="-285750">
              <a:lnSpc>
                <a:spcPct val="115000"/>
              </a:lnSpc>
              <a:spcAft>
                <a:spcPts val="1000"/>
              </a:spcAft>
              <a:buClr>
                <a:srgbClr val="000000"/>
              </a:buClr>
              <a:buFont typeface="Arial" panose="020B0604020202020204" pitchFamily="34" charset="0"/>
              <a:buChar char="•"/>
            </a:pPr>
            <a:r>
              <a:rPr lang="en-US" dirty="0">
                <a:solidFill>
                  <a:srgbClr val="000000"/>
                </a:solidFill>
                <a:ea typeface="Calibri"/>
                <a:cs typeface="Times New Roman"/>
              </a:rPr>
              <a:t>Passively: attend relevant talks</a:t>
            </a:r>
          </a:p>
          <a:p>
            <a:pPr marL="179387">
              <a:lnSpc>
                <a:spcPct val="115000"/>
              </a:lnSpc>
              <a:spcAft>
                <a:spcPts val="1000"/>
              </a:spcAft>
              <a:buClr>
                <a:srgbClr val="000000"/>
              </a:buClr>
            </a:pPr>
            <a:r>
              <a:rPr lang="en-US" dirty="0">
                <a:solidFill>
                  <a:srgbClr val="000000"/>
                </a:solidFill>
                <a:ea typeface="Calibri"/>
                <a:cs typeface="Times New Roman"/>
              </a:rPr>
              <a:t>Further possibilities</a:t>
            </a:r>
          </a:p>
          <a:p>
            <a:pPr marL="719388" lvl="3" indent="-179388">
              <a:lnSpc>
                <a:spcPct val="115000"/>
              </a:lnSpc>
              <a:spcAft>
                <a:spcPts val="1000"/>
              </a:spcAft>
              <a:buClr>
                <a:srgbClr val="000000"/>
              </a:buClr>
              <a:buFont typeface="Arial" panose="020B0604020202020204" pitchFamily="34" charset="0"/>
              <a:buChar char="•"/>
            </a:pPr>
            <a:r>
              <a:rPr lang="en-US" dirty="0">
                <a:solidFill>
                  <a:srgbClr val="000000"/>
                </a:solidFill>
                <a:latin typeface="+mj-lt"/>
                <a:ea typeface="Calibri"/>
                <a:cs typeface="Times New Roman"/>
              </a:rPr>
              <a:t>Take on leadership roles in projects</a:t>
            </a:r>
          </a:p>
          <a:p>
            <a:pPr marL="719388" lvl="3" indent="-179388">
              <a:lnSpc>
                <a:spcPct val="115000"/>
              </a:lnSpc>
              <a:spcAft>
                <a:spcPts val="1000"/>
              </a:spcAft>
              <a:buClr>
                <a:srgbClr val="000000"/>
              </a:buClr>
              <a:buFont typeface="Arial" panose="020B0604020202020204" pitchFamily="34" charset="0"/>
              <a:buChar char="•"/>
            </a:pPr>
            <a:r>
              <a:rPr lang="en-US" dirty="0">
                <a:solidFill>
                  <a:srgbClr val="000000"/>
                </a:solidFill>
                <a:latin typeface="+mj-lt"/>
                <a:ea typeface="Calibri"/>
                <a:cs typeface="Times New Roman"/>
              </a:rPr>
              <a:t>Organize events</a:t>
            </a:r>
          </a:p>
          <a:p>
            <a:pPr marL="719388" lvl="3" indent="-179388">
              <a:lnSpc>
                <a:spcPct val="115000"/>
              </a:lnSpc>
              <a:spcAft>
                <a:spcPts val="1000"/>
              </a:spcAft>
              <a:buClr>
                <a:srgbClr val="000000"/>
              </a:buClr>
              <a:buFont typeface="Arial" panose="020B0604020202020204" pitchFamily="34" charset="0"/>
              <a:buChar char="•"/>
            </a:pPr>
            <a:r>
              <a:rPr lang="en-US" dirty="0">
                <a:solidFill>
                  <a:srgbClr val="000000"/>
                </a:solidFill>
                <a:latin typeface="+mj-lt"/>
                <a:ea typeface="Calibri"/>
                <a:cs typeface="Times New Roman"/>
              </a:rPr>
              <a:t>Represent the group on faculty and/or university committees</a:t>
            </a:r>
          </a:p>
          <a:p>
            <a:pPr marL="719388" lvl="3" indent="-179388">
              <a:lnSpc>
                <a:spcPct val="115000"/>
              </a:lnSpc>
              <a:spcAft>
                <a:spcPts val="1000"/>
              </a:spcAft>
              <a:buClr>
                <a:srgbClr val="000000"/>
              </a:buClr>
              <a:buFont typeface="Arial" panose="020B0604020202020204" pitchFamily="34" charset="0"/>
              <a:buChar char="•"/>
            </a:pPr>
            <a:r>
              <a:rPr lang="en-US" dirty="0">
                <a:solidFill>
                  <a:srgbClr val="000000"/>
                </a:solidFill>
                <a:latin typeface="+mj-lt"/>
                <a:ea typeface="Calibri"/>
                <a:cs typeface="Times New Roman"/>
              </a:rPr>
              <a:t>Social networks: Twitter, SNF Media Training, Sci Five, etc. </a:t>
            </a:r>
          </a:p>
          <a:p>
            <a:pPr marL="179388" indent="-179388">
              <a:lnSpc>
                <a:spcPct val="115000"/>
              </a:lnSpc>
              <a:spcAft>
                <a:spcPts val="1000"/>
              </a:spcAft>
              <a:buClr>
                <a:srgbClr val="000000"/>
              </a:buClr>
              <a:buFont typeface="Arial" panose="020B0604020202020204" pitchFamily="34" charset="0"/>
              <a:buChar char="•"/>
            </a:pPr>
            <a:endParaRPr lang="en-US" dirty="0">
              <a:solidFill>
                <a:srgbClr val="000000"/>
              </a:solidFill>
              <a:latin typeface="+mj-lt"/>
              <a:ea typeface="Calibri"/>
              <a:cs typeface="Times New Roman"/>
            </a:endParaRPr>
          </a:p>
          <a:p>
            <a:pPr marL="179388" indent="-179388">
              <a:lnSpc>
                <a:spcPct val="115000"/>
              </a:lnSpc>
              <a:spcAft>
                <a:spcPts val="1000"/>
              </a:spcAft>
              <a:buClr>
                <a:srgbClr val="000000"/>
              </a:buClr>
              <a:buFont typeface="Arial" panose="020B0604020202020204" pitchFamily="34" charset="0"/>
              <a:buChar char="•"/>
            </a:pPr>
            <a:endParaRPr lang="en-US" dirty="0">
              <a:solidFill>
                <a:srgbClr val="000000"/>
              </a:solidFill>
              <a:latin typeface="+mj-lt"/>
              <a:ea typeface="Calibri"/>
              <a:cs typeface="Times New Roman"/>
            </a:endParaRP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10</a:t>
            </a:fld>
            <a:endParaRPr lang="en-US" dirty="0"/>
          </a:p>
        </p:txBody>
      </p:sp>
      <p:sp>
        <p:nvSpPr>
          <p:cNvPr id="6"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78898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Communication and Conflict Management</a:t>
            </a:r>
          </a:p>
        </p:txBody>
      </p:sp>
      <p:sp>
        <p:nvSpPr>
          <p:cNvPr id="3" name="Inhaltsplatzhalter 2"/>
          <p:cNvSpPr>
            <a:spLocks noGrp="1"/>
          </p:cNvSpPr>
          <p:nvPr>
            <p:ph idx="1"/>
          </p:nvPr>
        </p:nvSpPr>
        <p:spPr>
          <a:xfrm>
            <a:off x="395336" y="1202334"/>
            <a:ext cx="8280400" cy="3989875"/>
          </a:xfrm>
        </p:spPr>
        <p:txBody>
          <a:bodyPr wrap="square">
            <a:spAutoFit/>
          </a:bodyPr>
          <a:lstStyle/>
          <a:p>
            <a:pPr>
              <a:lnSpc>
                <a:spcPct val="115000"/>
              </a:lnSpc>
              <a:spcAft>
                <a:spcPts val="1000"/>
              </a:spcAft>
            </a:pPr>
            <a:r>
              <a:rPr lang="en-US" b="1" dirty="0">
                <a:solidFill>
                  <a:srgbClr val="000000"/>
                </a:solidFill>
                <a:latin typeface="+mj-lt"/>
                <a:ea typeface="Calibri"/>
                <a:cs typeface="Times New Roman"/>
              </a:rPr>
              <a:t>A lack of communication can cause difficulties with supervisor </a:t>
            </a:r>
          </a:p>
          <a:p>
            <a:pPr>
              <a:lnSpc>
                <a:spcPct val="115000"/>
              </a:lnSpc>
              <a:spcAft>
                <a:spcPts val="1000"/>
              </a:spcAft>
            </a:pPr>
            <a:r>
              <a:rPr lang="en-US" dirty="0">
                <a:solidFill>
                  <a:srgbClr val="000000"/>
                </a:solidFill>
                <a:latin typeface="+mj-lt"/>
                <a:ea typeface="Calibri"/>
                <a:cs typeface="Times New Roman"/>
              </a:rPr>
              <a:t>(Lack of information regarding data/facts or needs interests and values)</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Address issues as they happen and keep documentation</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Ensure clarity regarding goals and results</a:t>
            </a:r>
            <a:endParaRPr lang="en-US" dirty="0">
              <a:latin typeface="+mj-lt"/>
              <a:ea typeface="Calibri"/>
              <a:cs typeface="Times New Roman"/>
            </a:endParaRP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Describe the conflict objectively</a:t>
            </a:r>
            <a:endParaRPr lang="en-US" dirty="0">
              <a:latin typeface="+mj-lt"/>
              <a:ea typeface="Calibri"/>
              <a:cs typeface="Times New Roman"/>
            </a:endParaRPr>
          </a:p>
          <a:p>
            <a:pPr marL="536575" lvl="0" indent="-357188">
              <a:lnSpc>
                <a:spcPct val="115000"/>
              </a:lnSpc>
              <a:spcAft>
                <a:spcPts val="1000"/>
              </a:spcAft>
              <a:buClr>
                <a:srgbClr val="000000"/>
              </a:buClr>
              <a:buFont typeface="Wingdings"/>
              <a:buChar char=""/>
            </a:pPr>
            <a:r>
              <a:rPr lang="en-US" dirty="0">
                <a:solidFill>
                  <a:srgbClr val="000000"/>
                </a:solidFill>
                <a:latin typeface="+mj-lt"/>
                <a:ea typeface="Calibri"/>
                <a:cs typeface="Times New Roman"/>
              </a:rPr>
              <a:t>Look for solutions</a:t>
            </a:r>
            <a:endParaRPr lang="en-US" dirty="0">
              <a:latin typeface="+mj-lt"/>
              <a:ea typeface="Calibri"/>
              <a:cs typeface="Times New Roman"/>
            </a:endParaRPr>
          </a:p>
          <a:p>
            <a:pPr>
              <a:lnSpc>
                <a:spcPct val="115000"/>
              </a:lnSpc>
              <a:spcAft>
                <a:spcPts val="1000"/>
              </a:spcAft>
            </a:pPr>
            <a:r>
              <a:rPr lang="en-US" dirty="0">
                <a:solidFill>
                  <a:srgbClr val="000000"/>
                </a:solidFill>
                <a:latin typeface="+mj-lt"/>
                <a:ea typeface="Calibri"/>
                <a:cs typeface="Times New Roman"/>
              </a:rPr>
              <a:t>If this does not work, involve others:</a:t>
            </a:r>
            <a:endParaRPr lang="en-US" dirty="0">
              <a:latin typeface="+mj-lt"/>
              <a:ea typeface="Calibri"/>
              <a:cs typeface="Times New Roman"/>
            </a:endParaRPr>
          </a:p>
          <a:p>
            <a:pPr marL="536575"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Doctoral Committee, faculty contact, coordinator personal integrity (Cora Wagner), dean of research, your Senate representative, avuba</a:t>
            </a:r>
          </a:p>
          <a:p>
            <a:pPr marL="536575" indent="-357188">
              <a:lnSpc>
                <a:spcPct val="115000"/>
              </a:lnSpc>
              <a:spcAft>
                <a:spcPts val="1000"/>
              </a:spcAft>
              <a:buClr>
                <a:srgbClr val="000000"/>
              </a:buClr>
              <a:buFont typeface="Wingdings"/>
              <a:buChar char=""/>
            </a:pPr>
            <a:r>
              <a:rPr lang="en-US" dirty="0">
                <a:solidFill>
                  <a:srgbClr val="000000"/>
                </a:solidFill>
                <a:latin typeface="+mj-lt"/>
                <a:ea typeface="Calibri"/>
                <a:cs typeface="Times New Roman"/>
              </a:rPr>
              <a:t>Individual consultation (Ariane </a:t>
            </a:r>
            <a:r>
              <a:rPr lang="en-US" dirty="0" err="1">
                <a:solidFill>
                  <a:srgbClr val="000000"/>
                </a:solidFill>
                <a:latin typeface="+mj-lt"/>
                <a:ea typeface="Calibri"/>
                <a:cs typeface="Times New Roman"/>
              </a:rPr>
              <a:t>Schnepf</a:t>
            </a:r>
            <a:r>
              <a:rPr lang="en-US" dirty="0">
                <a:solidFill>
                  <a:srgbClr val="000000"/>
                </a:solidFill>
                <a:latin typeface="+mj-lt"/>
                <a:ea typeface="Calibri"/>
                <a:cs typeface="Times New Roman"/>
              </a:rPr>
              <a:t>, Head Leadership &amp; Development; or Marianne </a:t>
            </a:r>
            <a:r>
              <a:rPr lang="en-US" dirty="0" err="1">
                <a:solidFill>
                  <a:srgbClr val="000000"/>
                </a:solidFill>
                <a:latin typeface="+mj-lt"/>
                <a:ea typeface="Calibri"/>
                <a:cs typeface="Times New Roman"/>
              </a:rPr>
              <a:t>Mathys</a:t>
            </a:r>
            <a:r>
              <a:rPr lang="en-US" dirty="0">
                <a:solidFill>
                  <a:srgbClr val="000000"/>
                </a:solidFill>
                <a:latin typeface="+mj-lt"/>
                <a:ea typeface="Calibri"/>
                <a:cs typeface="Times New Roman"/>
              </a:rPr>
              <a:t>, </a:t>
            </a:r>
            <a:r>
              <a:rPr lang="en-US" dirty="0"/>
              <a:t>Head of Career Advancement</a:t>
            </a:r>
            <a:r>
              <a:rPr lang="en-US" dirty="0">
                <a:solidFill>
                  <a:srgbClr val="000000"/>
                </a:solidFill>
                <a:latin typeface="+mj-lt"/>
                <a:ea typeface="Calibri"/>
                <a:cs typeface="Times New Roman"/>
              </a:rPr>
              <a:t>)</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11</a:t>
            </a:fld>
            <a:endParaRPr lang="en-US"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06272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C9510-56C3-2243-A7A9-16CC40E9B091}"/>
              </a:ext>
            </a:extLst>
          </p:cNvPr>
          <p:cNvSpPr>
            <a:spLocks noGrp="1"/>
          </p:cNvSpPr>
          <p:nvPr>
            <p:ph type="title"/>
          </p:nvPr>
        </p:nvSpPr>
        <p:spPr/>
        <p:txBody>
          <a:bodyPr/>
          <a:lstStyle/>
          <a:p>
            <a:r>
              <a:rPr lang="en-US" dirty="0">
                <a:solidFill>
                  <a:schemeClr val="accent1">
                    <a:lumMod val="75000"/>
                  </a:schemeClr>
                </a:solidFill>
              </a:rPr>
              <a:t>Mental Health </a:t>
            </a:r>
            <a:endParaRPr lang="en-US" dirty="0"/>
          </a:p>
        </p:txBody>
      </p:sp>
      <p:sp>
        <p:nvSpPr>
          <p:cNvPr id="3" name="Content Placeholder 2">
            <a:extLst>
              <a:ext uri="{FF2B5EF4-FFF2-40B4-BE49-F238E27FC236}">
                <a16:creationId xmlns:a16="http://schemas.microsoft.com/office/drawing/2014/main" id="{62055137-32C3-5B48-B258-08BA9ACBE1AF}"/>
              </a:ext>
            </a:extLst>
          </p:cNvPr>
          <p:cNvSpPr>
            <a:spLocks noGrp="1"/>
          </p:cNvSpPr>
          <p:nvPr>
            <p:ph idx="1"/>
          </p:nvPr>
        </p:nvSpPr>
        <p:spPr/>
        <p:txBody>
          <a:bodyPr/>
          <a:lstStyle/>
          <a:p>
            <a:endParaRPr lang="en-US" dirty="0"/>
          </a:p>
          <a:p>
            <a:r>
              <a:rPr lang="en-US" dirty="0">
                <a:solidFill>
                  <a:schemeClr val="accent6"/>
                </a:solidFill>
              </a:rPr>
              <a:t>Doing a PhD is stressful, but there are helpful resources available</a:t>
            </a:r>
          </a:p>
          <a:p>
            <a:endParaRPr lang="en-US" dirty="0"/>
          </a:p>
          <a:p>
            <a:pPr marL="465750" lvl="1" indent="-285750">
              <a:buFont typeface="Arial" panose="020B0604020202020204" pitchFamily="34" charset="0"/>
              <a:buChar char="•"/>
            </a:pPr>
            <a:r>
              <a:rPr lang="en-US" dirty="0"/>
              <a:t>Take holidays </a:t>
            </a:r>
          </a:p>
          <a:p>
            <a:pPr marL="465750" lvl="1" indent="-285750">
              <a:buFont typeface="Arial" panose="020B0604020202020204" pitchFamily="34" charset="0"/>
              <a:buChar char="•"/>
            </a:pPr>
            <a:r>
              <a:rPr lang="en-US" dirty="0"/>
              <a:t>Manage your expectations (“I am good enough”)</a:t>
            </a:r>
          </a:p>
          <a:p>
            <a:pPr marL="465750" lvl="1" indent="-285750">
              <a:buFont typeface="Arial" panose="020B0604020202020204" pitchFamily="34" charset="0"/>
              <a:buChar char="•"/>
            </a:pPr>
            <a:r>
              <a:rPr lang="en-US" dirty="0"/>
              <a:t>Don’t pressure yourself when need a rest</a:t>
            </a:r>
          </a:p>
          <a:p>
            <a:pPr marL="465750" lvl="1" indent="-285750">
              <a:buFont typeface="Arial" panose="020B0604020202020204" pitchFamily="34" charset="0"/>
              <a:buChar char="•"/>
            </a:pPr>
            <a:r>
              <a:rPr lang="en-US" dirty="0"/>
              <a:t>To do list </a:t>
            </a:r>
          </a:p>
          <a:p>
            <a:pPr marL="465750" lvl="1" indent="-285750">
              <a:buFont typeface="Arial" panose="020B0604020202020204" pitchFamily="34" charset="0"/>
              <a:buChar char="•"/>
            </a:pPr>
            <a:r>
              <a:rPr lang="en-US" dirty="0"/>
              <a:t>Socialize with other </a:t>
            </a:r>
            <a:r>
              <a:rPr lang="en-US" dirty="0" smtClean="0"/>
              <a:t>PhDs - “avuba events - happy hours”</a:t>
            </a:r>
            <a:endParaRPr lang="en-US" dirty="0"/>
          </a:p>
          <a:p>
            <a:pPr marL="465750" lvl="1" indent="-285750">
              <a:buFont typeface="Arial" panose="020B0604020202020204" pitchFamily="34" charset="0"/>
              <a:buChar char="•"/>
            </a:pPr>
            <a:r>
              <a:rPr lang="en-US" dirty="0"/>
              <a:t>Keep contacts outside of university</a:t>
            </a:r>
          </a:p>
          <a:p>
            <a:pPr marL="465750" lvl="1" indent="-285750">
              <a:buFont typeface="Arial" panose="020B0604020202020204" pitchFamily="34" charset="0"/>
              <a:buChar char="•"/>
            </a:pPr>
            <a:r>
              <a:rPr lang="en-US" dirty="0"/>
              <a:t>get exercise, fresh air, sunlight (</a:t>
            </a:r>
            <a:r>
              <a:rPr lang="en-US" dirty="0" err="1"/>
              <a:t>UniSport</a:t>
            </a:r>
            <a:r>
              <a:rPr lang="en-US" dirty="0"/>
              <a:t>)</a:t>
            </a:r>
          </a:p>
          <a:p>
            <a:pPr marL="465750" lvl="1" indent="-285750">
              <a:buFont typeface="Arial" panose="020B0604020202020204" pitchFamily="34" charset="0"/>
              <a:buChar char="•"/>
            </a:pPr>
            <a:endParaRPr lang="en-US" dirty="0"/>
          </a:p>
          <a:p>
            <a:pPr marL="465750" lvl="1" indent="-285750">
              <a:buFont typeface="Arial" panose="020B0604020202020204" pitchFamily="34" charset="0"/>
              <a:buChar char="•"/>
            </a:pPr>
            <a:endParaRPr lang="en-US" dirty="0"/>
          </a:p>
          <a:p>
            <a:pPr marL="465750" lvl="1" indent="-285750">
              <a:buFont typeface="Arial" panose="020B0604020202020204" pitchFamily="34" charset="0"/>
              <a:buChar char="•"/>
            </a:pPr>
            <a:r>
              <a:rPr lang="en-US" dirty="0"/>
              <a:t>If necessary: Get psychological counselling (</a:t>
            </a:r>
            <a:r>
              <a:rPr lang="en-US" dirty="0">
                <a:hlinkClick r:id="rId3"/>
              </a:rPr>
              <a:t>https://studienberatung.unibas.ch/de/beratung/psychologische-beratung/</a:t>
            </a:r>
            <a:r>
              <a:rPr lang="en-US" dirty="0"/>
              <a:t>)</a:t>
            </a:r>
          </a:p>
        </p:txBody>
      </p:sp>
      <p:sp>
        <p:nvSpPr>
          <p:cNvPr id="4" name="Slide Number Placeholder 3">
            <a:extLst>
              <a:ext uri="{FF2B5EF4-FFF2-40B4-BE49-F238E27FC236}">
                <a16:creationId xmlns:a16="http://schemas.microsoft.com/office/drawing/2014/main" id="{7B637858-B1D6-BE4B-ADA0-2333EE302B3F}"/>
              </a:ext>
            </a:extLst>
          </p:cNvPr>
          <p:cNvSpPr>
            <a:spLocks noGrp="1"/>
          </p:cNvSpPr>
          <p:nvPr>
            <p:ph type="sldNum" sz="quarter" idx="4294967295"/>
          </p:nvPr>
        </p:nvSpPr>
        <p:spPr>
          <a:xfrm>
            <a:off x="8568444" y="6525344"/>
            <a:ext cx="143756" cy="180000"/>
          </a:xfrm>
        </p:spPr>
        <p:txBody>
          <a:bodyPr/>
          <a:lstStyle/>
          <a:p>
            <a:fld id="{B3811826-9277-4232-A2B5-17D05DFC7392}" type="slidenum">
              <a:rPr lang="de-CH" smtClean="0"/>
              <a:pPr/>
              <a:t>12</a:t>
            </a:fld>
            <a:endParaRPr lang="de-CH"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1464301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chemeClr val="accent1">
                    <a:lumMod val="75000"/>
                  </a:schemeClr>
                </a:solidFill>
              </a:rPr>
              <a:t>Permit </a:t>
            </a:r>
            <a:r>
              <a:rPr lang="de-CH" dirty="0" err="1">
                <a:solidFill>
                  <a:schemeClr val="accent1">
                    <a:lumMod val="75000"/>
                  </a:schemeClr>
                </a:solidFill>
              </a:rPr>
              <a:t>Renewal</a:t>
            </a:r>
            <a:r>
              <a:rPr lang="de-CH" dirty="0">
                <a:solidFill>
                  <a:schemeClr val="accent1">
                    <a:lumMod val="75000"/>
                  </a:schemeClr>
                </a:solidFill>
              </a:rPr>
              <a:t>: Non-EU </a:t>
            </a:r>
          </a:p>
        </p:txBody>
      </p:sp>
      <p:sp>
        <p:nvSpPr>
          <p:cNvPr id="3" name="Inhaltsplatzhalter 2"/>
          <p:cNvSpPr>
            <a:spLocks noGrp="1"/>
          </p:cNvSpPr>
          <p:nvPr>
            <p:ph idx="1"/>
          </p:nvPr>
        </p:nvSpPr>
        <p:spPr/>
        <p:txBody>
          <a:bodyPr/>
          <a:lstStyle/>
          <a:p>
            <a:r>
              <a:rPr lang="de-CH" b="1" dirty="0"/>
              <a:t>Non-EU </a:t>
            </a:r>
            <a:r>
              <a:rPr lang="de-CH" b="1" dirty="0" err="1"/>
              <a:t>students</a:t>
            </a:r>
            <a:r>
              <a:rPr lang="de-CH" b="1" dirty="0"/>
              <a:t> </a:t>
            </a:r>
            <a:r>
              <a:rPr lang="de-CH" b="1" dirty="0" err="1"/>
              <a:t>need</a:t>
            </a:r>
            <a:r>
              <a:rPr lang="de-CH" b="1" dirty="0"/>
              <a:t> </a:t>
            </a:r>
            <a:r>
              <a:rPr lang="de-CH" b="1" dirty="0" err="1"/>
              <a:t>to</a:t>
            </a:r>
            <a:r>
              <a:rPr lang="de-CH" b="1" dirty="0"/>
              <a:t> </a:t>
            </a:r>
            <a:r>
              <a:rPr lang="de-CH" b="1" dirty="0" err="1"/>
              <a:t>renew</a:t>
            </a:r>
            <a:r>
              <a:rPr lang="de-CH" b="1" dirty="0"/>
              <a:t> </a:t>
            </a:r>
            <a:r>
              <a:rPr lang="de-CH" b="1" dirty="0" err="1"/>
              <a:t>permits</a:t>
            </a:r>
            <a:r>
              <a:rPr lang="de-CH" b="1" dirty="0"/>
              <a:t> on a </a:t>
            </a:r>
            <a:r>
              <a:rPr lang="de-CH" b="1" dirty="0" err="1"/>
              <a:t>yearly</a:t>
            </a:r>
            <a:r>
              <a:rPr lang="de-CH" b="1" dirty="0"/>
              <a:t> </a:t>
            </a:r>
            <a:r>
              <a:rPr lang="de-CH" b="1" dirty="0" err="1"/>
              <a:t>basis</a:t>
            </a:r>
            <a:r>
              <a:rPr lang="de-CH" b="1" dirty="0"/>
              <a:t> </a:t>
            </a:r>
          </a:p>
          <a:p>
            <a:pPr marL="342900" indent="-342900">
              <a:buFont typeface="+mj-lt"/>
              <a:buAutoNum type="arabicPeriod"/>
            </a:pPr>
            <a:endParaRPr lang="de-CH" dirty="0"/>
          </a:p>
          <a:p>
            <a:r>
              <a:rPr lang="de-CH" dirty="0"/>
              <a:t>2-3 </a:t>
            </a:r>
            <a:r>
              <a:rPr lang="de-CH" dirty="0" err="1"/>
              <a:t>months</a:t>
            </a:r>
            <a:r>
              <a:rPr lang="de-CH" dirty="0"/>
              <a:t> </a:t>
            </a:r>
            <a:r>
              <a:rPr lang="de-CH" dirty="0" err="1"/>
              <a:t>before</a:t>
            </a:r>
            <a:r>
              <a:rPr lang="de-CH" dirty="0"/>
              <a:t> </a:t>
            </a:r>
            <a:r>
              <a:rPr lang="de-CH" dirty="0" err="1"/>
              <a:t>your</a:t>
            </a:r>
            <a:r>
              <a:rPr lang="de-CH" dirty="0"/>
              <a:t> </a:t>
            </a:r>
            <a:r>
              <a:rPr lang="de-CH" dirty="0" err="1"/>
              <a:t>permit</a:t>
            </a:r>
            <a:r>
              <a:rPr lang="de-CH" dirty="0"/>
              <a:t> </a:t>
            </a:r>
            <a:r>
              <a:rPr lang="de-CH" dirty="0" err="1"/>
              <a:t>expires</a:t>
            </a:r>
            <a:r>
              <a:rPr lang="de-CH" dirty="0"/>
              <a:t>, </a:t>
            </a:r>
            <a:r>
              <a:rPr lang="de-CH" dirty="0" err="1"/>
              <a:t>you</a:t>
            </a:r>
            <a:r>
              <a:rPr lang="de-CH" dirty="0"/>
              <a:t> will </a:t>
            </a:r>
            <a:r>
              <a:rPr lang="de-CH" dirty="0" err="1"/>
              <a:t>receive</a:t>
            </a:r>
            <a:r>
              <a:rPr lang="de-CH" dirty="0"/>
              <a:t> a form </a:t>
            </a:r>
            <a:r>
              <a:rPr lang="de-CH" dirty="0" err="1"/>
              <a:t>from</a:t>
            </a:r>
            <a:r>
              <a:rPr lang="de-CH" dirty="0"/>
              <a:t> </a:t>
            </a:r>
            <a:r>
              <a:rPr lang="de-CH" dirty="0" err="1"/>
              <a:t>the</a:t>
            </a:r>
            <a:r>
              <a:rPr lang="de-CH" dirty="0"/>
              <a:t> </a:t>
            </a:r>
            <a:r>
              <a:rPr lang="de-CH" dirty="0" err="1"/>
              <a:t>canton</a:t>
            </a:r>
            <a:r>
              <a:rPr lang="de-CH" dirty="0"/>
              <a:t> </a:t>
            </a:r>
            <a:r>
              <a:rPr lang="de-CH" dirty="0" err="1"/>
              <a:t>of</a:t>
            </a:r>
            <a:r>
              <a:rPr lang="de-CH" dirty="0"/>
              <a:t> Basel </a:t>
            </a:r>
            <a:r>
              <a:rPr lang="de-CH" dirty="0" err="1"/>
              <a:t>which</a:t>
            </a:r>
            <a:r>
              <a:rPr lang="de-CH" dirty="0"/>
              <a:t> must </a:t>
            </a:r>
            <a:r>
              <a:rPr lang="de-CH" dirty="0" err="1"/>
              <a:t>be</a:t>
            </a:r>
            <a:r>
              <a:rPr lang="de-CH" dirty="0"/>
              <a:t> </a:t>
            </a:r>
            <a:r>
              <a:rPr lang="de-CH" dirty="0" err="1"/>
              <a:t>filled</a:t>
            </a:r>
            <a:r>
              <a:rPr lang="de-CH" dirty="0"/>
              <a:t> out </a:t>
            </a:r>
            <a:r>
              <a:rPr lang="de-CH" dirty="0" err="1"/>
              <a:t>with</a:t>
            </a:r>
            <a:r>
              <a:rPr lang="de-CH" dirty="0"/>
              <a:t> HR </a:t>
            </a:r>
            <a:r>
              <a:rPr lang="de-CH" dirty="0" err="1"/>
              <a:t>and</a:t>
            </a:r>
            <a:r>
              <a:rPr lang="de-CH" dirty="0"/>
              <a:t> </a:t>
            </a:r>
            <a:r>
              <a:rPr lang="de-CH" dirty="0" err="1"/>
              <a:t>handed</a:t>
            </a:r>
            <a:r>
              <a:rPr lang="de-CH" dirty="0"/>
              <a:t> in. </a:t>
            </a:r>
          </a:p>
          <a:p>
            <a:pPr marL="342900" indent="-342900">
              <a:buFont typeface="+mj-lt"/>
              <a:buAutoNum type="arabicPeriod"/>
            </a:pPr>
            <a:endParaRPr lang="de-CH" dirty="0"/>
          </a:p>
          <a:p>
            <a:r>
              <a:rPr lang="de-CH" dirty="0"/>
              <a:t>HR will </a:t>
            </a:r>
            <a:r>
              <a:rPr lang="de-CH" dirty="0" err="1"/>
              <a:t>then</a:t>
            </a:r>
            <a:r>
              <a:rPr lang="de-CH" dirty="0"/>
              <a:t> </a:t>
            </a:r>
            <a:r>
              <a:rPr lang="de-CH" dirty="0" err="1"/>
              <a:t>apply</a:t>
            </a:r>
            <a:r>
              <a:rPr lang="de-CH" dirty="0"/>
              <a:t> </a:t>
            </a:r>
            <a:r>
              <a:rPr lang="de-CH" dirty="0" err="1"/>
              <a:t>for</a:t>
            </a:r>
            <a:r>
              <a:rPr lang="de-CH" dirty="0"/>
              <a:t> </a:t>
            </a:r>
            <a:r>
              <a:rPr lang="de-CH" dirty="0" err="1"/>
              <a:t>your</a:t>
            </a:r>
            <a:r>
              <a:rPr lang="de-CH" dirty="0"/>
              <a:t> </a:t>
            </a:r>
            <a:r>
              <a:rPr lang="de-CH" dirty="0" err="1"/>
              <a:t>permit</a:t>
            </a:r>
            <a:r>
              <a:rPr lang="de-CH" dirty="0"/>
              <a:t> </a:t>
            </a:r>
            <a:r>
              <a:rPr lang="de-CH" dirty="0" err="1"/>
              <a:t>renewal</a:t>
            </a:r>
            <a:endParaRPr lang="de-CH" dirty="0"/>
          </a:p>
          <a:p>
            <a:pPr marL="342900" indent="-342900">
              <a:buFont typeface="+mj-lt"/>
              <a:buAutoNum type="arabicPeriod"/>
            </a:pPr>
            <a:endParaRPr lang="de-CH" dirty="0"/>
          </a:p>
          <a:p>
            <a:r>
              <a:rPr lang="de-CH" b="1" dirty="0" err="1"/>
              <a:t>Tips</a:t>
            </a:r>
            <a:r>
              <a:rPr lang="de-CH" b="1" dirty="0"/>
              <a:t>:</a:t>
            </a:r>
          </a:p>
          <a:p>
            <a:pPr marL="342900" indent="-342900">
              <a:buFont typeface="+mj-lt"/>
              <a:buAutoNum type="arabicPeriod"/>
            </a:pPr>
            <a:endParaRPr lang="de-CH" dirty="0"/>
          </a:p>
          <a:p>
            <a:pPr marL="342900" indent="-342900">
              <a:buFont typeface="+mj-lt"/>
              <a:buAutoNum type="arabicPeriod"/>
            </a:pPr>
            <a:r>
              <a:rPr lang="de-CH" dirty="0"/>
              <a:t>Keep track </a:t>
            </a:r>
            <a:r>
              <a:rPr lang="de-CH" dirty="0" err="1"/>
              <a:t>of</a:t>
            </a:r>
            <a:r>
              <a:rPr lang="de-CH" dirty="0"/>
              <a:t> </a:t>
            </a:r>
            <a:r>
              <a:rPr lang="de-CH" dirty="0" err="1"/>
              <a:t>timeline</a:t>
            </a:r>
            <a:r>
              <a:rPr lang="de-CH" dirty="0"/>
              <a:t> </a:t>
            </a:r>
          </a:p>
          <a:p>
            <a:pPr marL="342900" indent="-342900">
              <a:buFont typeface="+mj-lt"/>
              <a:buAutoNum type="arabicPeriod"/>
            </a:pPr>
            <a:r>
              <a:rPr lang="de-CH" dirty="0" err="1"/>
              <a:t>Regularly</a:t>
            </a:r>
            <a:r>
              <a:rPr lang="de-CH" dirty="0"/>
              <a:t> check </a:t>
            </a:r>
            <a:r>
              <a:rPr lang="de-CH" dirty="0" err="1"/>
              <a:t>the</a:t>
            </a:r>
            <a:r>
              <a:rPr lang="de-CH" dirty="0"/>
              <a:t> </a:t>
            </a:r>
            <a:r>
              <a:rPr lang="de-CH" dirty="0" err="1"/>
              <a:t>status</a:t>
            </a:r>
            <a:r>
              <a:rPr lang="de-CH" dirty="0"/>
              <a:t> </a:t>
            </a:r>
            <a:r>
              <a:rPr lang="de-CH" dirty="0" err="1"/>
              <a:t>of</a:t>
            </a:r>
            <a:r>
              <a:rPr lang="de-CH" dirty="0"/>
              <a:t> </a:t>
            </a:r>
            <a:r>
              <a:rPr lang="de-CH" dirty="0" err="1"/>
              <a:t>your</a:t>
            </a:r>
            <a:r>
              <a:rPr lang="de-CH" dirty="0"/>
              <a:t> </a:t>
            </a:r>
            <a:r>
              <a:rPr lang="de-CH" dirty="0" err="1"/>
              <a:t>permit</a:t>
            </a:r>
            <a:r>
              <a:rPr lang="de-CH" dirty="0"/>
              <a:t> </a:t>
            </a:r>
            <a:r>
              <a:rPr lang="de-CH" dirty="0" err="1"/>
              <a:t>with</a:t>
            </a:r>
            <a:r>
              <a:rPr lang="de-CH" dirty="0"/>
              <a:t> </a:t>
            </a:r>
            <a:r>
              <a:rPr lang="de-CH" dirty="0" err="1"/>
              <a:t>migration</a:t>
            </a:r>
            <a:r>
              <a:rPr lang="de-CH" dirty="0"/>
              <a:t> and HR</a:t>
            </a:r>
          </a:p>
          <a:p>
            <a:pPr marL="342900" indent="-342900">
              <a:buAutoNum type="arabicPeriod" startAt="3"/>
            </a:pPr>
            <a:r>
              <a:rPr lang="de-CH" dirty="0"/>
              <a:t>In </a:t>
            </a:r>
            <a:r>
              <a:rPr lang="de-CH" dirty="0" err="1"/>
              <a:t>case</a:t>
            </a:r>
            <a:r>
              <a:rPr lang="de-CH" dirty="0"/>
              <a:t> </a:t>
            </a:r>
            <a:r>
              <a:rPr lang="de-CH" dirty="0" err="1"/>
              <a:t>of</a:t>
            </a:r>
            <a:r>
              <a:rPr lang="de-CH" dirty="0"/>
              <a:t> a </a:t>
            </a:r>
            <a:r>
              <a:rPr lang="de-CH" dirty="0" err="1"/>
              <a:t>delay</a:t>
            </a:r>
            <a:r>
              <a:rPr lang="de-CH" dirty="0"/>
              <a:t> (not </a:t>
            </a:r>
            <a:r>
              <a:rPr lang="de-CH" dirty="0" err="1"/>
              <a:t>caused</a:t>
            </a:r>
            <a:r>
              <a:rPr lang="de-CH" dirty="0"/>
              <a:t> </a:t>
            </a:r>
            <a:r>
              <a:rPr lang="de-CH" dirty="0" err="1"/>
              <a:t>by</a:t>
            </a:r>
            <a:r>
              <a:rPr lang="de-CH" dirty="0"/>
              <a:t> </a:t>
            </a:r>
            <a:r>
              <a:rPr lang="de-CH" dirty="0" err="1"/>
              <a:t>you</a:t>
            </a:r>
            <a:r>
              <a:rPr lang="de-CH" dirty="0"/>
              <a:t>), a </a:t>
            </a:r>
            <a:r>
              <a:rPr lang="de-CH" dirty="0" err="1"/>
              <a:t>temporary</a:t>
            </a:r>
            <a:r>
              <a:rPr lang="de-CH" dirty="0"/>
              <a:t> </a:t>
            </a:r>
            <a:r>
              <a:rPr lang="de-CH" dirty="0" err="1"/>
              <a:t>visa</a:t>
            </a:r>
            <a:r>
              <a:rPr lang="de-CH" dirty="0"/>
              <a:t> </a:t>
            </a:r>
            <a:r>
              <a:rPr lang="de-CH" dirty="0" err="1"/>
              <a:t>may</a:t>
            </a:r>
            <a:r>
              <a:rPr lang="de-CH" dirty="0"/>
              <a:t> </a:t>
            </a:r>
            <a:r>
              <a:rPr lang="de-CH" dirty="0" err="1"/>
              <a:t>be</a:t>
            </a:r>
            <a:r>
              <a:rPr lang="de-CH" dirty="0"/>
              <a:t> </a:t>
            </a:r>
            <a:r>
              <a:rPr lang="de-CH" dirty="0" err="1"/>
              <a:t>issued</a:t>
            </a:r>
            <a:r>
              <a:rPr lang="de-CH" dirty="0"/>
              <a:t> </a:t>
            </a:r>
          </a:p>
          <a:p>
            <a:r>
              <a:rPr lang="de-CH" dirty="0">
                <a:sym typeface="Wingdings" pitchFamily="2" charset="2"/>
              </a:rPr>
              <a:t>      </a:t>
            </a:r>
            <a:r>
              <a:rPr lang="de-CH" dirty="0" err="1">
                <a:sym typeface="Wingdings" pitchFamily="2" charset="2"/>
              </a:rPr>
              <a:t>allows</a:t>
            </a:r>
            <a:r>
              <a:rPr lang="de-CH" dirty="0">
                <a:sym typeface="Wingdings" pitchFamily="2" charset="2"/>
              </a:rPr>
              <a:t> </a:t>
            </a:r>
            <a:r>
              <a:rPr lang="de-CH" dirty="0" err="1">
                <a:sym typeface="Wingdings" pitchFamily="2" charset="2"/>
              </a:rPr>
              <a:t>you</a:t>
            </a:r>
            <a:r>
              <a:rPr lang="de-CH" dirty="0">
                <a:sym typeface="Wingdings" pitchFamily="2" charset="2"/>
              </a:rPr>
              <a:t> </a:t>
            </a:r>
            <a:r>
              <a:rPr lang="de-CH" dirty="0" err="1">
                <a:sym typeface="Wingdings" pitchFamily="2" charset="2"/>
              </a:rPr>
              <a:t>to</a:t>
            </a:r>
            <a:r>
              <a:rPr lang="de-CH" dirty="0">
                <a:sym typeface="Wingdings" pitchFamily="2" charset="2"/>
              </a:rPr>
              <a:t> </a:t>
            </a:r>
            <a:r>
              <a:rPr lang="de-CH" dirty="0" err="1">
                <a:sym typeface="Wingdings" pitchFamily="2" charset="2"/>
              </a:rPr>
              <a:t>travel</a:t>
            </a:r>
            <a:r>
              <a:rPr lang="de-CH" dirty="0">
                <a:sym typeface="Wingdings" pitchFamily="2" charset="2"/>
              </a:rPr>
              <a:t> </a:t>
            </a:r>
            <a:r>
              <a:rPr lang="de-CH" dirty="0" err="1">
                <a:sym typeface="Wingdings" pitchFamily="2" charset="2"/>
              </a:rPr>
              <a:t>within</a:t>
            </a:r>
            <a:r>
              <a:rPr lang="de-CH" dirty="0">
                <a:sym typeface="Wingdings" pitchFamily="2" charset="2"/>
              </a:rPr>
              <a:t> Schengen </a:t>
            </a:r>
            <a:r>
              <a:rPr lang="de-CH" dirty="0" err="1">
                <a:sym typeface="Wingdings" pitchFamily="2" charset="2"/>
              </a:rPr>
              <a:t>area</a:t>
            </a:r>
            <a:r>
              <a:rPr lang="de-CH" dirty="0">
                <a:sym typeface="Wingdings" pitchFamily="2" charset="2"/>
              </a:rPr>
              <a:t> and </a:t>
            </a:r>
            <a:r>
              <a:rPr lang="de-CH" dirty="0" err="1">
                <a:sym typeface="Wingdings" pitchFamily="2" charset="2"/>
              </a:rPr>
              <a:t>return</a:t>
            </a:r>
            <a:r>
              <a:rPr lang="de-CH" dirty="0">
                <a:sym typeface="Wingdings" pitchFamily="2" charset="2"/>
              </a:rPr>
              <a:t> </a:t>
            </a:r>
            <a:r>
              <a:rPr lang="de-CH" dirty="0" err="1">
                <a:sym typeface="Wingdings" pitchFamily="2" charset="2"/>
              </a:rPr>
              <a:t>to</a:t>
            </a:r>
            <a:r>
              <a:rPr lang="de-CH" dirty="0">
                <a:sym typeface="Wingdings" pitchFamily="2" charset="2"/>
              </a:rPr>
              <a:t> </a:t>
            </a:r>
            <a:r>
              <a:rPr lang="de-CH" dirty="0" err="1">
                <a:sym typeface="Wingdings" pitchFamily="2" charset="2"/>
              </a:rPr>
              <a:t>Switzerland</a:t>
            </a:r>
            <a:endParaRPr lang="de-CH" dirty="0"/>
          </a:p>
          <a:p>
            <a:pPr marL="342900" indent="-342900">
              <a:buAutoNum type="arabicPeriod" startAt="4"/>
            </a:pPr>
            <a:r>
              <a:rPr lang="de-CH" dirty="0"/>
              <a:t>After PhD </a:t>
            </a:r>
            <a:r>
              <a:rPr lang="de-CH" dirty="0" err="1"/>
              <a:t>completion</a:t>
            </a:r>
            <a:r>
              <a:rPr lang="de-CH" dirty="0"/>
              <a:t> (</a:t>
            </a:r>
            <a:r>
              <a:rPr lang="de-CH" dirty="0" err="1"/>
              <a:t>degree</a:t>
            </a:r>
            <a:r>
              <a:rPr lang="de-CH" dirty="0"/>
              <a:t> </a:t>
            </a:r>
            <a:r>
              <a:rPr lang="de-CH" dirty="0" err="1"/>
              <a:t>proof</a:t>
            </a:r>
            <a:r>
              <a:rPr lang="de-CH" dirty="0"/>
              <a:t> </a:t>
            </a:r>
            <a:r>
              <a:rPr lang="de-CH" dirty="0" err="1"/>
              <a:t>required</a:t>
            </a:r>
            <a:r>
              <a:rPr lang="de-CH" dirty="0"/>
              <a:t>) </a:t>
            </a:r>
            <a:r>
              <a:rPr lang="de-CH" dirty="0" err="1"/>
              <a:t>you</a:t>
            </a:r>
            <a:r>
              <a:rPr lang="de-CH" dirty="0"/>
              <a:t> </a:t>
            </a:r>
            <a:r>
              <a:rPr lang="de-CH" dirty="0" err="1"/>
              <a:t>can</a:t>
            </a:r>
            <a:r>
              <a:rPr lang="de-CH" dirty="0"/>
              <a:t> </a:t>
            </a:r>
            <a:r>
              <a:rPr lang="de-CH" dirty="0" err="1"/>
              <a:t>apply</a:t>
            </a:r>
            <a:r>
              <a:rPr lang="de-CH" dirty="0"/>
              <a:t> </a:t>
            </a:r>
            <a:r>
              <a:rPr lang="de-CH" dirty="0" err="1"/>
              <a:t>for</a:t>
            </a:r>
            <a:r>
              <a:rPr lang="de-CH" dirty="0"/>
              <a:t> a 6 </a:t>
            </a:r>
            <a:r>
              <a:rPr lang="de-CH" dirty="0" err="1"/>
              <a:t>month</a:t>
            </a:r>
            <a:endParaRPr lang="de-CH" dirty="0"/>
          </a:p>
          <a:p>
            <a:r>
              <a:rPr lang="de-CH" dirty="0"/>
              <a:t>     </a:t>
            </a:r>
            <a:r>
              <a:rPr lang="de-CH" dirty="0" err="1"/>
              <a:t>visa</a:t>
            </a:r>
            <a:r>
              <a:rPr lang="de-CH" dirty="0"/>
              <a:t> </a:t>
            </a:r>
            <a:r>
              <a:rPr lang="de-CH" dirty="0" err="1"/>
              <a:t>extension</a:t>
            </a:r>
            <a:r>
              <a:rPr lang="de-CH" dirty="0"/>
              <a:t>         </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de-CH" smtClean="0"/>
              <a:pPr/>
              <a:t>13</a:t>
            </a:fld>
            <a:endParaRPr lang="de-CH" dirty="0"/>
          </a:p>
        </p:txBody>
      </p:sp>
      <p:sp>
        <p:nvSpPr>
          <p:cNvPr id="7" name="Oval 17">
            <a:extLst>
              <a:ext uri="{FF2B5EF4-FFF2-40B4-BE49-F238E27FC236}">
                <a16:creationId xmlns:a16="http://schemas.microsoft.com/office/drawing/2014/main" id="{3FBD23F2-BF21-4D43-9766-E8CB4FC63F91}"/>
              </a:ext>
            </a:extLst>
          </p:cNvPr>
          <p:cNvSpPr/>
          <p:nvPr/>
        </p:nvSpPr>
        <p:spPr>
          <a:xfrm>
            <a:off x="179512" y="101734"/>
            <a:ext cx="252288" cy="260648"/>
          </a:xfrm>
          <a:prstGeom prst="ellips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rgbClr val="FF9933"/>
              </a:solidFill>
            </a:endParaRPr>
          </a:p>
        </p:txBody>
      </p:sp>
      <p:sp>
        <p:nvSpPr>
          <p:cNvPr id="9"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3640927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sz="2000" dirty="0"/>
              <a:t>Content</a:t>
            </a:r>
          </a:p>
        </p:txBody>
      </p:sp>
      <p:sp>
        <p:nvSpPr>
          <p:cNvPr id="5" name="Foliennummernplatzhalter 4"/>
          <p:cNvSpPr>
            <a:spLocks noGrp="1"/>
          </p:cNvSpPr>
          <p:nvPr>
            <p:ph type="sldNum" sz="quarter" idx="12"/>
          </p:nvPr>
        </p:nvSpPr>
        <p:spPr/>
        <p:txBody>
          <a:bodyPr/>
          <a:lstStyle/>
          <a:p>
            <a:fld id="{B3811826-9277-4232-A2B5-17D05DFC7392}" type="slidenum">
              <a:rPr lang="en-US" smtClean="0"/>
              <a:pPr/>
              <a:t>14</a:t>
            </a:fld>
            <a:endParaRPr lang="en-US" dirty="0"/>
          </a:p>
        </p:txBody>
      </p:sp>
      <p:graphicFrame>
        <p:nvGraphicFramePr>
          <p:cNvPr id="6" name="Tabelle 5"/>
          <p:cNvGraphicFramePr>
            <a:graphicFrameLocks noGrp="1"/>
          </p:cNvGraphicFramePr>
          <p:nvPr>
            <p:extLst>
              <p:ext uri="{D42A27DB-BD31-4B8C-83A1-F6EECF244321}">
                <p14:modId xmlns:p14="http://schemas.microsoft.com/office/powerpoint/2010/main" val="272841063"/>
              </p:ext>
            </p:extLst>
          </p:nvPr>
        </p:nvGraphicFramePr>
        <p:xfrm>
          <a:off x="431799" y="1818282"/>
          <a:ext cx="8280400" cy="1817280"/>
        </p:xfrm>
        <a:graphic>
          <a:graphicData uri="http://schemas.openxmlformats.org/drawingml/2006/table">
            <a:tbl>
              <a:tblPr firstRow="1" bandRow="1">
                <a:tableStyleId>{2D5ABB26-0587-4C30-8999-92F81FD0307C}</a:tableStyleId>
              </a:tblPr>
              <a:tblGrid>
                <a:gridCol w="611808">
                  <a:extLst>
                    <a:ext uri="{9D8B030D-6E8A-4147-A177-3AD203B41FA5}">
                      <a16:colId xmlns:a16="http://schemas.microsoft.com/office/drawing/2014/main" val="20000"/>
                    </a:ext>
                  </a:extLst>
                </a:gridCol>
                <a:gridCol w="7668592">
                  <a:extLst>
                    <a:ext uri="{9D8B030D-6E8A-4147-A177-3AD203B41FA5}">
                      <a16:colId xmlns:a16="http://schemas.microsoft.com/office/drawing/2014/main" val="20001"/>
                    </a:ext>
                  </a:extLst>
                </a:gridCol>
              </a:tblGrid>
              <a:tr h="370840">
                <a:tc>
                  <a:txBody>
                    <a:bodyPr/>
                    <a:lstStyle/>
                    <a:p>
                      <a:r>
                        <a:rPr lang="en-US" noProof="0" dirty="0"/>
                        <a:t>2</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Completing your dissertation</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extLst>
                  <a:ext uri="{0D108BD9-81ED-4DB2-BD59-A6C34878D82A}">
                    <a16:rowId xmlns:a16="http://schemas.microsoft.com/office/drawing/2014/main" val="10000"/>
                  </a:ext>
                </a:extLst>
              </a:tr>
              <a:tr h="370840">
                <a:tc>
                  <a:txBody>
                    <a:bodyPr/>
                    <a:lstStyle/>
                    <a:p>
                      <a:r>
                        <a:rPr lang="en-US" noProof="0" dirty="0"/>
                        <a:t>a)</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Submission, defense and publication</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noProof="0" dirty="0"/>
                        <a:t>b)</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Open Access</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noProof="0"/>
                        <a:t>c)</a:t>
                      </a:r>
                      <a:endParaRPr lang="en-US" noProof="0" dirty="0"/>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Career</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26.04.2023</a:t>
            </a:r>
            <a:endParaRPr lang="de-CH" dirty="0"/>
          </a:p>
        </p:txBody>
      </p:sp>
    </p:spTree>
    <p:extLst>
      <p:ext uri="{BB962C8B-B14F-4D97-AF65-F5344CB8AC3E}">
        <p14:creationId xmlns:p14="http://schemas.microsoft.com/office/powerpoint/2010/main" val="189518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Submission, Defense, and Publication</a:t>
            </a:r>
          </a:p>
        </p:txBody>
      </p:sp>
      <p:sp>
        <p:nvSpPr>
          <p:cNvPr id="3" name="Inhaltsplatzhalter 2"/>
          <p:cNvSpPr>
            <a:spLocks noGrp="1"/>
          </p:cNvSpPr>
          <p:nvPr>
            <p:ph idx="1"/>
          </p:nvPr>
        </p:nvSpPr>
        <p:spPr>
          <a:xfrm>
            <a:off x="395536" y="1202334"/>
            <a:ext cx="8280200" cy="4626972"/>
          </a:xfrm>
        </p:spPr>
        <p:txBody>
          <a:bodyPr>
            <a:spAutoFit/>
          </a:bodyPr>
          <a:lstStyle/>
          <a:p>
            <a:pPr>
              <a:lnSpc>
                <a:spcPct val="115000"/>
              </a:lnSpc>
              <a:spcAft>
                <a:spcPts val="1000"/>
              </a:spcAft>
            </a:pPr>
            <a:r>
              <a:rPr lang="en-US" b="1" dirty="0">
                <a:solidFill>
                  <a:srgbClr val="000000"/>
                </a:solidFill>
                <a:latin typeface="+mj-lt"/>
                <a:ea typeface="Calibri"/>
                <a:cs typeface="Times New Roman"/>
              </a:rPr>
              <a:t>Process and deadlines</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Arrange a schedule (varies by faculty, process can take up to 2 years)</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Submit draft to supervisor</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Submit manuscript to the Doctoral Committee</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Defense of your dissertation </a:t>
            </a:r>
            <a:r>
              <a:rPr lang="en-US" dirty="0">
                <a:solidFill>
                  <a:srgbClr val="000000"/>
                </a:solidFill>
                <a:latin typeface="+mj-lt"/>
                <a:ea typeface="Calibri"/>
                <a:cs typeface="Times New Roman"/>
                <a:sym typeface="Wingdings" pitchFamily="2" charset="2"/>
              </a:rPr>
              <a:t> </a:t>
            </a:r>
            <a:r>
              <a:rPr lang="en-US" dirty="0">
                <a:solidFill>
                  <a:srgbClr val="000000"/>
                </a:solidFill>
                <a:latin typeface="+mj-lt"/>
                <a:ea typeface="Calibri"/>
                <a:cs typeface="Times New Roman"/>
              </a:rPr>
              <a:t>provisional title of “Dr. des.” </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(arrange a suitable date early on!)</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Printed copies submitted within 2 years of examination</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Receipt of the doctorate certificate, definitive title </a:t>
            </a:r>
            <a:br>
              <a:rPr lang="en-US" dirty="0">
                <a:solidFill>
                  <a:srgbClr val="000000"/>
                </a:solidFill>
                <a:latin typeface="+mj-lt"/>
                <a:ea typeface="Calibri"/>
                <a:cs typeface="Times New Roman"/>
              </a:rPr>
            </a:br>
            <a:endParaRPr lang="en-US" dirty="0">
              <a:latin typeface="+mj-lt"/>
              <a:ea typeface="Calibri"/>
              <a:cs typeface="Times New Roman"/>
            </a:endParaRPr>
          </a:p>
          <a:p>
            <a:pPr>
              <a:lnSpc>
                <a:spcPct val="115000"/>
              </a:lnSpc>
              <a:spcAft>
                <a:spcPts val="1000"/>
              </a:spcAft>
            </a:pPr>
            <a:r>
              <a:rPr lang="en-US" b="1" dirty="0">
                <a:solidFill>
                  <a:srgbClr val="000000"/>
                </a:solidFill>
                <a:latin typeface="+mj-lt"/>
                <a:ea typeface="Calibri"/>
                <a:cs typeface="Times New Roman"/>
              </a:rPr>
              <a:t>Publication</a:t>
            </a:r>
            <a:endParaRPr lang="en-US" b="1" dirty="0">
              <a:latin typeface="+mj-lt"/>
              <a:ea typeface="Calibri"/>
              <a:cs typeface="Times New Roman"/>
            </a:endParaRPr>
          </a:p>
          <a:p>
            <a:pPr marL="179388" indent="-179388">
              <a:lnSpc>
                <a:spcPct val="115000"/>
              </a:lnSpc>
              <a:spcAft>
                <a:spcPts val="1000"/>
              </a:spcAft>
              <a:buFont typeface="Arial" panose="020B0604020202020204" pitchFamily="34" charset="0"/>
              <a:buChar char="•"/>
            </a:pPr>
            <a:r>
              <a:rPr lang="en-US" dirty="0">
                <a:solidFill>
                  <a:srgbClr val="000000"/>
                </a:solidFill>
                <a:ea typeface="Calibri"/>
                <a:cs typeface="Times New Roman"/>
              </a:rPr>
              <a:t>Electronic publication: relatively quick (open access)</a:t>
            </a:r>
          </a:p>
          <a:p>
            <a:pPr marL="179388" lvl="0" indent="-179388">
              <a:lnSpc>
                <a:spcPct val="115000"/>
              </a:lnSpc>
              <a:spcAft>
                <a:spcPts val="1000"/>
              </a:spcAft>
              <a:buClr>
                <a:srgbClr val="000000"/>
              </a:buClr>
              <a:buFont typeface="Arial" panose="020B0604020202020204" pitchFamily="34" charset="0"/>
              <a:buChar char="•"/>
            </a:pPr>
            <a:r>
              <a:rPr lang="en-US" dirty="0">
                <a:solidFill>
                  <a:srgbClr val="000000"/>
                </a:solidFill>
                <a:ea typeface="Calibri"/>
                <a:cs typeface="Times New Roman"/>
              </a:rPr>
              <a:t>Print: doctoral students in the Faculty of Humanities and Social Sciences spend several unpaid (self-financed) months preparing their manuscripts for printing</a:t>
            </a:r>
            <a:endParaRPr lang="en-US" dirty="0">
              <a:solidFill>
                <a:srgbClr val="000000"/>
              </a:solidFill>
              <a:latin typeface="+mj-lt"/>
              <a:ea typeface="Calibri"/>
              <a:cs typeface="Times New Roman"/>
            </a:endParaRP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15</a:t>
            </a:fld>
            <a:endParaRPr lang="en-US"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413420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Open Access</a:t>
            </a:r>
          </a:p>
        </p:txBody>
      </p:sp>
      <p:sp>
        <p:nvSpPr>
          <p:cNvPr id="3" name="Inhaltsplatzhalter 2"/>
          <p:cNvSpPr>
            <a:spLocks noGrp="1"/>
          </p:cNvSpPr>
          <p:nvPr>
            <p:ph idx="1"/>
          </p:nvPr>
        </p:nvSpPr>
        <p:spPr>
          <a:xfrm>
            <a:off x="395536" y="4221088"/>
            <a:ext cx="8280200" cy="2257028"/>
          </a:xfrm>
        </p:spPr>
        <p:txBody>
          <a:bodyPr>
            <a:spAutoFit/>
          </a:bodyPr>
          <a:lstStyle/>
          <a:p>
            <a:pPr marL="0" lvl="1" indent="0">
              <a:buNone/>
            </a:pPr>
            <a:r>
              <a:rPr lang="de-CH" b="1" dirty="0" err="1"/>
              <a:t>Funding</a:t>
            </a:r>
            <a:endParaRPr lang="de-CH" dirty="0"/>
          </a:p>
          <a:p>
            <a:pPr marL="0" lvl="1" indent="0">
              <a:buNone/>
            </a:pPr>
            <a:r>
              <a:rPr lang="de-CH" dirty="0"/>
              <a:t>SNSF, </a:t>
            </a:r>
            <a:r>
              <a:rPr lang="de-CH" dirty="0" err="1"/>
              <a:t>Unibas</a:t>
            </a:r>
            <a:r>
              <a:rPr lang="de-CH" dirty="0"/>
              <a:t> (</a:t>
            </a:r>
            <a:r>
              <a:rPr lang="de-CH" dirty="0" err="1"/>
              <a:t>since</a:t>
            </a:r>
            <a:r>
              <a:rPr lang="de-CH" dirty="0"/>
              <a:t> </a:t>
            </a:r>
            <a:r>
              <a:rPr lang="de-CH" dirty="0" err="1"/>
              <a:t>January</a:t>
            </a:r>
            <a:r>
              <a:rPr lang="de-CH" dirty="0"/>
              <a:t> 2020) </a:t>
            </a:r>
          </a:p>
          <a:p>
            <a:pPr marL="0" lvl="1" indent="0">
              <a:buNone/>
            </a:pPr>
            <a:endParaRPr lang="de-CH" dirty="0"/>
          </a:p>
          <a:p>
            <a:pPr marL="0" lvl="1" indent="0">
              <a:buNone/>
            </a:pPr>
            <a:r>
              <a:rPr lang="en-US" dirty="0"/>
              <a:t>Publish &amp; Read agreements for hybrid journals (agreement already signed with Elsevier)</a:t>
            </a:r>
            <a:endParaRPr lang="de-CH" dirty="0"/>
          </a:p>
          <a:p>
            <a:pPr marL="0" lvl="1" indent="0">
              <a:buNone/>
            </a:pPr>
            <a:endParaRPr lang="de-CH" dirty="0"/>
          </a:p>
          <a:p>
            <a:pPr marL="0" lvl="1" indent="0">
              <a:buNone/>
            </a:pPr>
            <a:r>
              <a:rPr lang="de-CH" b="1" dirty="0"/>
              <a:t>Support: Open Access </a:t>
            </a:r>
            <a:r>
              <a:rPr lang="de-CH" b="1" dirty="0" err="1"/>
              <a:t>Coordination</a:t>
            </a:r>
            <a:r>
              <a:rPr lang="de-CH" b="1" dirty="0"/>
              <a:t> (University Library)</a:t>
            </a:r>
          </a:p>
          <a:p>
            <a:pPr marL="0" lvl="1" indent="0">
              <a:buNone/>
            </a:pPr>
            <a:r>
              <a:rPr lang="de-CH" dirty="0"/>
              <a:t>061 207 29 91 | openaccess@unibas.ch | https://openaccess.unibas.ch</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16</a:t>
            </a:fld>
            <a:endParaRPr lang="en-US" dirty="0"/>
          </a:p>
        </p:txBody>
      </p:sp>
      <p:sp>
        <p:nvSpPr>
          <p:cNvPr id="6" name="Inhaltsplatzhalter 2"/>
          <p:cNvSpPr txBox="1">
            <a:spLocks/>
          </p:cNvSpPr>
          <p:nvPr/>
        </p:nvSpPr>
        <p:spPr>
          <a:xfrm>
            <a:off x="432000" y="2404010"/>
            <a:ext cx="8280200" cy="1889086"/>
          </a:xfrm>
          <a:prstGeom prst="rect">
            <a:avLst/>
          </a:prstGeom>
        </p:spPr>
        <p:txBody>
          <a:bodyPr vert="horz" lIns="0" tIns="0" rIns="0" bIns="0" numCol="2" rtlCol="0">
            <a:noAutofit/>
          </a:bodyPr>
          <a:lstStyle>
            <a:lvl1pPr marL="0" indent="0" algn="l" defTabSz="914400" rtl="0" eaLnBrk="1" latinLnBrk="0" hangingPunct="1">
              <a:lnSpc>
                <a:spcPts val="2200"/>
              </a:lnSpc>
              <a:spcBef>
                <a:spcPts val="0"/>
              </a:spcBef>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4pPr>
            <a:lvl5pPr marL="72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CH" b="1" dirty="0"/>
              <a:t>Pros &amp; </a:t>
            </a:r>
            <a:r>
              <a:rPr lang="de-CH" b="1" dirty="0" err="1"/>
              <a:t>Cons</a:t>
            </a:r>
            <a:r>
              <a:rPr lang="de-CH" b="1" dirty="0"/>
              <a:t> </a:t>
            </a:r>
            <a:r>
              <a:rPr lang="de-CH" b="1" dirty="0" err="1"/>
              <a:t>of</a:t>
            </a:r>
            <a:r>
              <a:rPr lang="de-CH" b="1" dirty="0"/>
              <a:t> OA Publishing</a:t>
            </a:r>
          </a:p>
          <a:p>
            <a:endParaRPr lang="de-CH" b="1" dirty="0"/>
          </a:p>
          <a:p>
            <a:pPr lvl="1">
              <a:buFont typeface="Arial" panose="020B0604020202020204" pitchFamily="34" charset="0"/>
              <a:buChar char="+"/>
            </a:pPr>
            <a:r>
              <a:rPr lang="de-CH" dirty="0" err="1"/>
              <a:t>Good</a:t>
            </a:r>
            <a:r>
              <a:rPr lang="de-CH" dirty="0"/>
              <a:t> </a:t>
            </a:r>
            <a:r>
              <a:rPr lang="de-CH" dirty="0" err="1"/>
              <a:t>scientific</a:t>
            </a:r>
            <a:r>
              <a:rPr lang="de-CH" dirty="0"/>
              <a:t> </a:t>
            </a:r>
            <a:r>
              <a:rPr lang="de-CH" dirty="0" err="1"/>
              <a:t>practice</a:t>
            </a:r>
            <a:endParaRPr lang="de-CH" dirty="0"/>
          </a:p>
          <a:p>
            <a:pPr lvl="1">
              <a:buFont typeface="Arial" panose="020B0604020202020204" pitchFamily="34" charset="0"/>
              <a:buChar char="+"/>
            </a:pPr>
            <a:r>
              <a:rPr lang="de-CH" dirty="0" err="1"/>
              <a:t>Funders</a:t>
            </a:r>
            <a:r>
              <a:rPr lang="de-CH" dirty="0"/>
              <a:t>’ </a:t>
            </a:r>
            <a:r>
              <a:rPr lang="de-CH" dirty="0" err="1"/>
              <a:t>mandates</a:t>
            </a:r>
            <a:r>
              <a:rPr lang="de-CH" dirty="0"/>
              <a:t> </a:t>
            </a:r>
          </a:p>
          <a:p>
            <a:pPr lvl="1">
              <a:buFont typeface="Arial" panose="020B0604020202020204" pitchFamily="34" charset="0"/>
              <a:buChar char="+"/>
            </a:pPr>
            <a:r>
              <a:rPr lang="en-US" dirty="0"/>
              <a:t>Increased and fast distribution</a:t>
            </a:r>
          </a:p>
          <a:p>
            <a:pPr lvl="1">
              <a:buFont typeface="Arial" panose="020B0604020202020204" pitchFamily="34" charset="0"/>
              <a:buChar char="+"/>
            </a:pPr>
            <a:r>
              <a:rPr lang="en-US" dirty="0"/>
              <a:t>Higher citation rates</a:t>
            </a:r>
            <a:endParaRPr lang="de-CH" dirty="0"/>
          </a:p>
        </p:txBody>
      </p:sp>
      <p:sp>
        <p:nvSpPr>
          <p:cNvPr id="7" name="Inhaltsplatzhalter 2"/>
          <p:cNvSpPr txBox="1">
            <a:spLocks/>
          </p:cNvSpPr>
          <p:nvPr/>
        </p:nvSpPr>
        <p:spPr>
          <a:xfrm>
            <a:off x="395536" y="1196752"/>
            <a:ext cx="8532564" cy="573555"/>
          </a:xfrm>
          <a:prstGeom prst="rect">
            <a:avLst/>
          </a:prstGeom>
        </p:spPr>
        <p:txBody>
          <a:bodyPr vert="horz" wrap="square" lIns="0" tIns="0" rIns="0" bIns="0" rtlCol="0">
            <a:spAutoFit/>
          </a:bodyPr>
          <a:lstStyle>
            <a:lvl1pPr marL="0" indent="0" algn="l" defTabSz="914400" rtl="0" eaLnBrk="1" latinLnBrk="0" hangingPunct="1">
              <a:lnSpc>
                <a:spcPts val="2200"/>
              </a:lnSpc>
              <a:spcBef>
                <a:spcPts val="0"/>
              </a:spcBef>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4pPr>
            <a:lvl5pPr marL="720000" indent="-180000" algn="l" defTabSz="914400" rtl="0" eaLnBrk="1" latinLnBrk="0" hangingPunct="1">
              <a:lnSpc>
                <a:spcPts val="22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t>Open Access Policy of the University of Basel</a:t>
            </a:r>
          </a:p>
          <a:p>
            <a:pPr>
              <a:lnSpc>
                <a:spcPct val="115000"/>
              </a:lnSpc>
              <a:spcAft>
                <a:spcPts val="1000"/>
              </a:spcAft>
            </a:pPr>
            <a:r>
              <a:rPr lang="en-US" dirty="0"/>
              <a:t>Vison: all publicly funded publications freely accessible by 2024. </a:t>
            </a:r>
            <a:endParaRPr lang="en-US" b="1" dirty="0"/>
          </a:p>
        </p:txBody>
      </p:sp>
      <p:sp>
        <p:nvSpPr>
          <p:cNvPr id="4" name="Textfeld 3"/>
          <p:cNvSpPr txBox="1"/>
          <p:nvPr/>
        </p:nvSpPr>
        <p:spPr>
          <a:xfrm>
            <a:off x="4500563" y="2881316"/>
            <a:ext cx="4867001" cy="2196206"/>
          </a:xfrm>
          <a:prstGeom prst="rect">
            <a:avLst/>
          </a:prstGeom>
          <a:noFill/>
        </p:spPr>
        <p:txBody>
          <a:bodyPr wrap="square" lIns="0" tIns="0" rIns="0" bIns="0" rtlCol="0">
            <a:noAutofit/>
          </a:bodyPr>
          <a:lstStyle/>
          <a:p>
            <a:pPr marL="85725" lvl="1" indent="-85725">
              <a:lnSpc>
                <a:spcPct val="114000"/>
              </a:lnSpc>
              <a:buFont typeface="Arial" panose="020B0604020202020204" pitchFamily="34" charset="0"/>
              <a:buChar char="-"/>
            </a:pPr>
            <a:r>
              <a:rPr lang="de-CH" dirty="0"/>
              <a:t> Low </a:t>
            </a:r>
            <a:r>
              <a:rPr lang="de-CH" dirty="0" err="1"/>
              <a:t>impact</a:t>
            </a:r>
            <a:r>
              <a:rPr lang="de-CH" dirty="0"/>
              <a:t> </a:t>
            </a:r>
            <a:r>
              <a:rPr lang="de-CH" dirty="0" err="1"/>
              <a:t>factor</a:t>
            </a:r>
            <a:r>
              <a:rPr lang="de-CH" dirty="0"/>
              <a:t> </a:t>
            </a:r>
            <a:r>
              <a:rPr lang="de-CH" dirty="0" err="1"/>
              <a:t>or</a:t>
            </a:r>
            <a:r>
              <a:rPr lang="de-CH" dirty="0"/>
              <a:t> </a:t>
            </a:r>
            <a:r>
              <a:rPr lang="de-CH" dirty="0" err="1"/>
              <a:t>ranking</a:t>
            </a:r>
            <a:endParaRPr lang="de-CH" dirty="0"/>
          </a:p>
          <a:p>
            <a:pPr marL="85725" lvl="1" indent="-85725">
              <a:lnSpc>
                <a:spcPct val="114000"/>
              </a:lnSpc>
              <a:buFont typeface="Arial" panose="020B0604020202020204" pitchFamily="34" charset="0"/>
              <a:buChar char="-"/>
            </a:pPr>
            <a:r>
              <a:rPr lang="de-CH" dirty="0"/>
              <a:t> </a:t>
            </a:r>
            <a:r>
              <a:rPr lang="de-CH" dirty="0" err="1"/>
              <a:t>Deposits</a:t>
            </a:r>
            <a:r>
              <a:rPr lang="de-CH" dirty="0"/>
              <a:t> in an OA </a:t>
            </a:r>
            <a:r>
              <a:rPr lang="de-CH" dirty="0" err="1"/>
              <a:t>archive</a:t>
            </a:r>
            <a:r>
              <a:rPr lang="de-CH" dirty="0"/>
              <a:t> </a:t>
            </a:r>
            <a:r>
              <a:rPr lang="de-CH" dirty="0" err="1"/>
              <a:t>complicated</a:t>
            </a:r>
            <a:endParaRPr lang="de-CH" dirty="0"/>
          </a:p>
          <a:p>
            <a:pPr marL="174625" lvl="1" indent="-174625">
              <a:lnSpc>
                <a:spcPct val="114000"/>
              </a:lnSpc>
              <a:buFont typeface="Arial" panose="020B0604020202020204" pitchFamily="34" charset="0"/>
              <a:buChar char="-"/>
            </a:pPr>
            <a:r>
              <a:rPr lang="de-CH" dirty="0"/>
              <a:t>Not </a:t>
            </a:r>
            <a:r>
              <a:rPr lang="de-CH" dirty="0" err="1"/>
              <a:t>yet</a:t>
            </a:r>
            <a:r>
              <a:rPr lang="de-CH" dirty="0"/>
              <a:t> a </a:t>
            </a:r>
            <a:r>
              <a:rPr lang="de-CH" dirty="0" err="1"/>
              <a:t>criteria</a:t>
            </a:r>
            <a:r>
              <a:rPr lang="de-CH" dirty="0"/>
              <a:t> </a:t>
            </a:r>
            <a:r>
              <a:rPr lang="de-CH" dirty="0" err="1"/>
              <a:t>for</a:t>
            </a:r>
            <a:r>
              <a:rPr lang="de-CH" dirty="0"/>
              <a:t> </a:t>
            </a:r>
            <a:r>
              <a:rPr lang="de-CH" dirty="0" err="1"/>
              <a:t>academic</a:t>
            </a:r>
            <a:r>
              <a:rPr lang="de-CH" dirty="0"/>
              <a:t> </a:t>
            </a:r>
            <a:r>
              <a:rPr lang="de-CH" dirty="0" err="1"/>
              <a:t>positions</a:t>
            </a:r>
            <a:r>
              <a:rPr lang="de-CH" dirty="0"/>
              <a:t> </a:t>
            </a:r>
            <a:r>
              <a:rPr lang="de-CH" dirty="0" err="1"/>
              <a:t>applications</a:t>
            </a:r>
            <a:r>
              <a:rPr lang="de-CH" dirty="0"/>
              <a:t> </a:t>
            </a:r>
          </a:p>
          <a:p>
            <a:pPr marL="361950" lvl="1" indent="-95250">
              <a:lnSpc>
                <a:spcPct val="114000"/>
              </a:lnSpc>
              <a:buFont typeface="Arial" panose="020B0604020202020204" pitchFamily="34" charset="0"/>
              <a:buChar char="-"/>
            </a:pPr>
            <a:endParaRPr lang="de-CH" dirty="0"/>
          </a:p>
        </p:txBody>
      </p:sp>
      <p:sp>
        <p:nvSpPr>
          <p:cNvPr id="9" name="Oval 8">
            <a:extLst>
              <a:ext uri="{FF2B5EF4-FFF2-40B4-BE49-F238E27FC236}">
                <a16:creationId xmlns:a16="http://schemas.microsoft.com/office/drawing/2014/main" id="{275B57D3-1C3C-554E-B015-6AE31FBFA31B}"/>
              </a:ext>
            </a:extLst>
          </p:cNvPr>
          <p:cNvSpPr/>
          <p:nvPr/>
        </p:nvSpPr>
        <p:spPr>
          <a:xfrm>
            <a:off x="179512" y="101734"/>
            <a:ext cx="252288" cy="26064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11"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367696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Career</a:t>
            </a:r>
            <a:endParaRPr lang="en-US" dirty="0">
              <a:solidFill>
                <a:srgbClr val="FF0000"/>
              </a:solidFill>
            </a:endParaRPr>
          </a:p>
        </p:txBody>
      </p:sp>
      <p:sp>
        <p:nvSpPr>
          <p:cNvPr id="3" name="Inhaltsplatzhalter 2"/>
          <p:cNvSpPr>
            <a:spLocks noGrp="1"/>
          </p:cNvSpPr>
          <p:nvPr>
            <p:ph idx="1"/>
          </p:nvPr>
        </p:nvSpPr>
        <p:spPr>
          <a:xfrm>
            <a:off x="611560" y="1891987"/>
            <a:ext cx="8280200" cy="2843920"/>
          </a:xfrm>
        </p:spPr>
        <p:txBody>
          <a:bodyPr>
            <a:spAutoFit/>
          </a:bodyPr>
          <a:lstStyle/>
          <a:p>
            <a:pPr>
              <a:lnSpc>
                <a:spcPct val="115000"/>
              </a:lnSpc>
              <a:spcAft>
                <a:spcPts val="1000"/>
              </a:spcAft>
            </a:pPr>
            <a:r>
              <a:rPr lang="en-US" b="1" dirty="0">
                <a:solidFill>
                  <a:srgbClr val="000000"/>
                </a:solidFill>
                <a:ea typeface="Calibri"/>
                <a:cs typeface="Times New Roman"/>
              </a:rPr>
              <a:t>Keep in mind</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Only about 15% of postdocs stay in academia </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 Only 4.5% of qualified academics receive a professor’s position. </a:t>
            </a:r>
          </a:p>
          <a:p>
            <a:pPr marL="179388" indent="-179388">
              <a:lnSpc>
                <a:spcPct val="115000"/>
              </a:lnSpc>
              <a:spcAft>
                <a:spcPts val="1000"/>
              </a:spcAft>
              <a:buFont typeface="Arial" panose="020B0604020202020204" pitchFamily="34" charset="0"/>
              <a:buChar char="•"/>
            </a:pPr>
            <a:endParaRPr lang="en-US" dirty="0">
              <a:solidFill>
                <a:srgbClr val="000000"/>
              </a:solidFill>
              <a:latin typeface="+mj-lt"/>
              <a:ea typeface="Calibri"/>
              <a:cs typeface="Times New Roman"/>
            </a:endParaRPr>
          </a:p>
          <a:p>
            <a:pPr marL="179388" indent="-179388">
              <a:lnSpc>
                <a:spcPct val="115000"/>
              </a:lnSpc>
              <a:spcAft>
                <a:spcPts val="1000"/>
              </a:spcAft>
              <a:buFont typeface="Arial" panose="020B0604020202020204" pitchFamily="34" charset="0"/>
              <a:buChar char="•"/>
            </a:pPr>
            <a:endParaRPr lang="en-US" dirty="0">
              <a:solidFill>
                <a:srgbClr val="000000"/>
              </a:solidFill>
              <a:latin typeface="+mj-lt"/>
              <a:ea typeface="Calibri"/>
              <a:cs typeface="Times New Roman"/>
            </a:endParaRPr>
          </a:p>
          <a:p>
            <a:pPr>
              <a:lnSpc>
                <a:spcPct val="115000"/>
              </a:lnSpc>
              <a:spcAft>
                <a:spcPts val="1000"/>
              </a:spcAft>
            </a:pPr>
            <a:r>
              <a:rPr lang="en-US" dirty="0">
                <a:solidFill>
                  <a:schemeClr val="accent6"/>
                </a:solidFill>
                <a:latin typeface="+mj-lt"/>
                <a:ea typeface="Calibri"/>
                <a:cs typeface="Times New Roman"/>
              </a:rPr>
              <a:t>Pursue your academic career with passion but have a plan B in mind from the start and assess your options every year!</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17</a:t>
            </a:fld>
            <a:endParaRPr lang="en-US" dirty="0"/>
          </a:p>
        </p:txBody>
      </p:sp>
      <p:sp>
        <p:nvSpPr>
          <p:cNvPr id="13"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587665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Career</a:t>
            </a:r>
            <a:br>
              <a:rPr lang="en-US" dirty="0">
                <a:solidFill>
                  <a:schemeClr val="accent1">
                    <a:lumMod val="75000"/>
                  </a:schemeClr>
                </a:solidFill>
              </a:rPr>
            </a:br>
            <a:endParaRPr lang="en-US" dirty="0">
              <a:solidFill>
                <a:schemeClr val="accent1">
                  <a:lumMod val="75000"/>
                </a:schemeClr>
              </a:solidFill>
            </a:endParaRPr>
          </a:p>
        </p:txBody>
      </p:sp>
      <p:sp>
        <p:nvSpPr>
          <p:cNvPr id="3" name="Inhaltsplatzhalter 2"/>
          <p:cNvSpPr>
            <a:spLocks noGrp="1"/>
          </p:cNvSpPr>
          <p:nvPr>
            <p:ph idx="1"/>
          </p:nvPr>
        </p:nvSpPr>
        <p:spPr>
          <a:xfrm>
            <a:off x="395536" y="1202334"/>
            <a:ext cx="8280200" cy="4759316"/>
          </a:xfrm>
        </p:spPr>
        <p:txBody>
          <a:bodyPr>
            <a:spAutoFit/>
          </a:bodyPr>
          <a:lstStyle/>
          <a:p>
            <a:pPr>
              <a:lnSpc>
                <a:spcPct val="115000"/>
              </a:lnSpc>
              <a:spcAft>
                <a:spcPts val="1000"/>
              </a:spcAft>
            </a:pPr>
            <a:r>
              <a:rPr lang="en-US" b="1" dirty="0">
                <a:solidFill>
                  <a:srgbClr val="000000"/>
                </a:solidFill>
                <a:latin typeface="+mj-lt"/>
                <a:ea typeface="Calibri"/>
                <a:cs typeface="Times New Roman"/>
              </a:rPr>
              <a:t>Academic career: What to expect</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Application to a postdoc entails different field-specific procedures</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Nomadic life </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Academic positions: high demand, low supply</a:t>
            </a:r>
          </a:p>
          <a:p>
            <a:pPr marL="179388" indent="-179388">
              <a:lnSpc>
                <a:spcPct val="115000"/>
              </a:lnSpc>
              <a:spcAft>
                <a:spcPts val="1000"/>
              </a:spcAft>
              <a:buFont typeface="Arial" panose="020B0604020202020204" pitchFamily="34" charset="0"/>
              <a:buChar char="•"/>
            </a:pPr>
            <a:endParaRPr lang="en-US" dirty="0">
              <a:solidFill>
                <a:srgbClr val="000000"/>
              </a:solidFill>
              <a:latin typeface="+mj-lt"/>
              <a:ea typeface="Calibri"/>
              <a:cs typeface="Times New Roman"/>
            </a:endParaRPr>
          </a:p>
          <a:p>
            <a:pPr>
              <a:lnSpc>
                <a:spcPct val="115000"/>
              </a:lnSpc>
              <a:spcAft>
                <a:spcPts val="1000"/>
              </a:spcAft>
            </a:pPr>
            <a:r>
              <a:rPr lang="en-US" b="1" dirty="0">
                <a:solidFill>
                  <a:srgbClr val="000000"/>
                </a:solidFill>
                <a:ea typeface="Calibri"/>
                <a:cs typeface="Times New Roman"/>
              </a:rPr>
              <a:t>Academic career: Important factors for success</a:t>
            </a:r>
          </a:p>
          <a:p>
            <a:pPr marL="179388" indent="-179388">
              <a:lnSpc>
                <a:spcPct val="115000"/>
              </a:lnSpc>
              <a:spcAft>
                <a:spcPts val="1000"/>
              </a:spcAft>
              <a:buFont typeface="Arial" panose="020B0604020202020204" pitchFamily="34" charset="0"/>
              <a:buChar char="•"/>
            </a:pPr>
            <a:r>
              <a:rPr lang="en-US" dirty="0">
                <a:solidFill>
                  <a:srgbClr val="000000"/>
                </a:solidFill>
                <a:ea typeface="Calibri"/>
                <a:cs typeface="Times New Roman"/>
              </a:rPr>
              <a:t>Excellent publications / presentations at highly-esteemed conferences</a:t>
            </a:r>
          </a:p>
          <a:p>
            <a:pPr marL="179388" indent="-179388">
              <a:lnSpc>
                <a:spcPct val="115000"/>
              </a:lnSpc>
              <a:spcAft>
                <a:spcPts val="1000"/>
              </a:spcAft>
              <a:buFont typeface="Arial" panose="020B0604020202020204" pitchFamily="34" charset="0"/>
              <a:buChar char="•"/>
            </a:pPr>
            <a:r>
              <a:rPr lang="en-US" dirty="0">
                <a:solidFill>
                  <a:srgbClr val="000000"/>
                </a:solidFill>
                <a:ea typeface="Calibri"/>
                <a:cs typeface="Times New Roman"/>
              </a:rPr>
              <a:t>Successful grant applications / third party funding</a:t>
            </a:r>
          </a:p>
          <a:p>
            <a:pPr marL="179388" indent="-179388">
              <a:lnSpc>
                <a:spcPct val="115000"/>
              </a:lnSpc>
              <a:spcAft>
                <a:spcPts val="1000"/>
              </a:spcAft>
              <a:buFont typeface="Arial" panose="020B0604020202020204" pitchFamily="34" charset="0"/>
              <a:buChar char="•"/>
            </a:pPr>
            <a:r>
              <a:rPr lang="en-US" dirty="0">
                <a:solidFill>
                  <a:srgbClr val="000000"/>
                </a:solidFill>
                <a:ea typeface="Calibri"/>
                <a:cs typeface="Times New Roman"/>
              </a:rPr>
              <a:t>International network </a:t>
            </a:r>
          </a:p>
          <a:p>
            <a:pPr marL="179388" indent="-179388">
              <a:lnSpc>
                <a:spcPct val="115000"/>
              </a:lnSpc>
              <a:spcAft>
                <a:spcPts val="1000"/>
              </a:spcAft>
              <a:buFont typeface="Arial" panose="020B0604020202020204" pitchFamily="34" charset="0"/>
              <a:buChar char="•"/>
            </a:pPr>
            <a:r>
              <a:rPr lang="en-US" dirty="0">
                <a:solidFill>
                  <a:srgbClr val="000000"/>
                </a:solidFill>
                <a:ea typeface="Calibri"/>
                <a:cs typeface="Times New Roman"/>
              </a:rPr>
              <a:t>Teaching experience</a:t>
            </a:r>
          </a:p>
          <a:p>
            <a:pPr marL="179388" indent="-179388">
              <a:lnSpc>
                <a:spcPct val="115000"/>
              </a:lnSpc>
              <a:spcAft>
                <a:spcPts val="1000"/>
              </a:spcAft>
              <a:buFont typeface="Arial" panose="020B0604020202020204" pitchFamily="34" charset="0"/>
              <a:buChar char="•"/>
            </a:pPr>
            <a:r>
              <a:rPr lang="en-US" dirty="0">
                <a:solidFill>
                  <a:srgbClr val="000000"/>
                </a:solidFill>
                <a:ea typeface="Calibri"/>
                <a:cs typeface="Times New Roman"/>
              </a:rPr>
              <a:t>Luck / timing</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18</a:t>
            </a:fld>
            <a:endParaRPr lang="en-US"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171752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Career</a:t>
            </a:r>
            <a:br>
              <a:rPr lang="en-US" dirty="0">
                <a:solidFill>
                  <a:schemeClr val="accent1">
                    <a:lumMod val="75000"/>
                  </a:schemeClr>
                </a:solidFill>
              </a:rPr>
            </a:br>
            <a:endParaRPr lang="en-US" dirty="0">
              <a:solidFill>
                <a:schemeClr val="accent1">
                  <a:lumMod val="75000"/>
                </a:schemeClr>
              </a:solidFill>
            </a:endParaRPr>
          </a:p>
        </p:txBody>
      </p:sp>
      <p:sp>
        <p:nvSpPr>
          <p:cNvPr id="3" name="Inhaltsplatzhalter 2"/>
          <p:cNvSpPr>
            <a:spLocks noGrp="1"/>
          </p:cNvSpPr>
          <p:nvPr>
            <p:ph idx="1"/>
          </p:nvPr>
        </p:nvSpPr>
        <p:spPr>
          <a:xfrm>
            <a:off x="395536" y="1202334"/>
            <a:ext cx="8280200" cy="3927807"/>
          </a:xfrm>
        </p:spPr>
        <p:txBody>
          <a:bodyPr>
            <a:spAutoFit/>
          </a:bodyPr>
          <a:lstStyle/>
          <a:p>
            <a:pPr>
              <a:lnSpc>
                <a:spcPct val="115000"/>
              </a:lnSpc>
              <a:spcAft>
                <a:spcPts val="1000"/>
              </a:spcAft>
            </a:pPr>
            <a:r>
              <a:rPr lang="en-US" b="1" dirty="0">
                <a:solidFill>
                  <a:srgbClr val="000000"/>
                </a:solidFill>
                <a:latin typeface="+mj-lt"/>
                <a:ea typeface="Calibri"/>
                <a:cs typeface="Times New Roman"/>
              </a:rPr>
              <a:t>Advantages of non-academic careers</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More open-ended jobs</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Salaries tend to be higher</a:t>
            </a:r>
          </a:p>
          <a:p>
            <a:pPr marL="179388" indent="-179388">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Less mobility required (</a:t>
            </a:r>
            <a:r>
              <a:rPr lang="en-US" dirty="0">
                <a:solidFill>
                  <a:srgbClr val="000000"/>
                </a:solidFill>
                <a:latin typeface="+mj-lt"/>
                <a:ea typeface="Calibri"/>
                <a:cs typeface="Times New Roman"/>
                <a:sym typeface="Wingdings" pitchFamily="2" charset="2"/>
              </a:rPr>
              <a:t> family planning</a:t>
            </a:r>
            <a:r>
              <a:rPr lang="en-US" dirty="0">
                <a:solidFill>
                  <a:srgbClr val="000000"/>
                </a:solidFill>
                <a:latin typeface="+mj-lt"/>
                <a:ea typeface="Calibri"/>
                <a:cs typeface="Times New Roman"/>
              </a:rPr>
              <a:t>)</a:t>
            </a:r>
          </a:p>
          <a:p>
            <a:pPr marL="179388" indent="-179388">
              <a:lnSpc>
                <a:spcPct val="115000"/>
              </a:lnSpc>
              <a:spcAft>
                <a:spcPts val="1000"/>
              </a:spcAft>
              <a:buFont typeface="Arial" panose="020B0604020202020204" pitchFamily="34" charset="0"/>
              <a:buChar char="•"/>
            </a:pPr>
            <a:endParaRPr lang="en-US" dirty="0">
              <a:solidFill>
                <a:srgbClr val="000000"/>
              </a:solidFill>
              <a:latin typeface="+mj-lt"/>
              <a:ea typeface="Calibri"/>
              <a:cs typeface="Times New Roman"/>
            </a:endParaRPr>
          </a:p>
          <a:p>
            <a:pPr>
              <a:lnSpc>
                <a:spcPct val="115000"/>
              </a:lnSpc>
              <a:spcAft>
                <a:spcPts val="1000"/>
              </a:spcAft>
            </a:pPr>
            <a:r>
              <a:rPr lang="en-US" b="1" dirty="0">
                <a:solidFill>
                  <a:srgbClr val="000000"/>
                </a:solidFill>
                <a:latin typeface="+mj-lt"/>
                <a:ea typeface="Calibri"/>
                <a:cs typeface="Times New Roman"/>
              </a:rPr>
              <a:t>Important to know:</a:t>
            </a:r>
            <a:endParaRPr lang="en-US" dirty="0">
              <a:solidFill>
                <a:srgbClr val="000000"/>
              </a:solidFill>
              <a:latin typeface="+mj-lt"/>
              <a:ea typeface="Calibri"/>
              <a:cs typeface="Times New Roman"/>
            </a:endParaRP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Outside academia, skills are considered more important than publications and specialization.  </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Bureaucratic hurdles (for non-EU PhDs): visa procedure changes</a:t>
            </a:r>
          </a:p>
          <a:p>
            <a:pPr marL="536575" lvl="0" indent="-357188">
              <a:lnSpc>
                <a:spcPct val="115000"/>
              </a:lnSpc>
              <a:spcAft>
                <a:spcPts val="0"/>
              </a:spcAft>
              <a:buClr>
                <a:srgbClr val="000000"/>
              </a:buClr>
              <a:buFont typeface="Wingdings"/>
              <a:buChar char=""/>
            </a:pPr>
            <a:r>
              <a:rPr lang="en-US" dirty="0">
                <a:solidFill>
                  <a:srgbClr val="000000"/>
                </a:solidFill>
                <a:latin typeface="+mj-lt"/>
                <a:ea typeface="Calibri"/>
                <a:cs typeface="Times New Roman"/>
              </a:rPr>
              <a:t>Document your skills </a:t>
            </a:r>
            <a:endParaRPr lang="en-US" dirty="0">
              <a:latin typeface="+mj-lt"/>
              <a:ea typeface="Calibri"/>
              <a:cs typeface="Times New Roman"/>
            </a:endParaRP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19</a:t>
            </a:fld>
            <a:endParaRPr lang="en-US"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41342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Introduction</a:t>
            </a:r>
          </a:p>
        </p:txBody>
      </p:sp>
      <p:sp>
        <p:nvSpPr>
          <p:cNvPr id="7" name="Inhaltsplatzhalter 6"/>
          <p:cNvSpPr>
            <a:spLocks noGrp="1"/>
          </p:cNvSpPr>
          <p:nvPr>
            <p:ph idx="1"/>
          </p:nvPr>
        </p:nvSpPr>
        <p:spPr>
          <a:xfrm>
            <a:off x="432000" y="1201288"/>
            <a:ext cx="8388472" cy="3739880"/>
          </a:xfrm>
        </p:spPr>
        <p:txBody>
          <a:bodyPr/>
          <a:lstStyle/>
          <a:p>
            <a:pPr>
              <a:spcAft>
                <a:spcPts val="600"/>
              </a:spcAft>
            </a:pPr>
            <a:endParaRPr lang="en-US" dirty="0"/>
          </a:p>
          <a:p>
            <a:pPr>
              <a:spcAft>
                <a:spcPts val="600"/>
              </a:spcAft>
            </a:pPr>
            <a:r>
              <a:rPr lang="en-US" dirty="0" err="1"/>
              <a:t>avuba</a:t>
            </a:r>
            <a:r>
              <a:rPr lang="en-US" dirty="0"/>
              <a:t>: </a:t>
            </a:r>
          </a:p>
          <a:p>
            <a:pPr marL="285750" indent="-285750">
              <a:spcAft>
                <a:spcPts val="600"/>
              </a:spcAft>
              <a:buFont typeface="Arial" panose="020B0604020202020204" pitchFamily="34" charset="0"/>
              <a:buChar char="•"/>
            </a:pPr>
            <a:r>
              <a:rPr lang="en-US" dirty="0"/>
              <a:t>assistant’s association </a:t>
            </a:r>
          </a:p>
          <a:p>
            <a:pPr marL="285750" indent="-285750">
              <a:spcAft>
                <a:spcPts val="600"/>
              </a:spcAft>
              <a:buFont typeface="Arial" panose="020B0604020202020204" pitchFamily="34" charset="0"/>
              <a:buChar char="•"/>
            </a:pPr>
            <a:r>
              <a:rPr lang="en-US" dirty="0">
                <a:solidFill>
                  <a:srgbClr val="000000"/>
                </a:solidFill>
                <a:ea typeface="Calibri"/>
                <a:cs typeface="Times New Roman"/>
              </a:rPr>
              <a:t>Approx. 2’700 doctoral </a:t>
            </a:r>
            <a:r>
              <a:rPr lang="en-US" dirty="0" smtClean="0">
                <a:solidFill>
                  <a:srgbClr val="000000"/>
                </a:solidFill>
                <a:ea typeface="Calibri"/>
                <a:cs typeface="Times New Roman"/>
              </a:rPr>
              <a:t>researchers </a:t>
            </a:r>
            <a:r>
              <a:rPr lang="en-US" dirty="0">
                <a:solidFill>
                  <a:srgbClr val="000000"/>
                </a:solidFill>
                <a:ea typeface="Calibri"/>
                <a:cs typeface="Times New Roman"/>
              </a:rPr>
              <a:t>and 500 postdocs.</a:t>
            </a:r>
          </a:p>
          <a:p>
            <a:pPr>
              <a:spcAft>
                <a:spcPts val="600"/>
              </a:spcAft>
            </a:pPr>
            <a:endParaRPr lang="en-US" dirty="0">
              <a:solidFill>
                <a:srgbClr val="000000"/>
              </a:solidFill>
              <a:ea typeface="Calibri"/>
              <a:cs typeface="Times New Roman"/>
            </a:endParaRPr>
          </a:p>
          <a:p>
            <a:pPr>
              <a:spcAft>
                <a:spcPts val="600"/>
              </a:spcAft>
            </a:pPr>
            <a:r>
              <a:rPr lang="en-US" dirty="0">
                <a:solidFill>
                  <a:srgbClr val="000000"/>
                </a:solidFill>
                <a:ea typeface="Calibri"/>
                <a:cs typeface="Times New Roman"/>
              </a:rPr>
              <a:t>How can </a:t>
            </a:r>
            <a:r>
              <a:rPr lang="en-US" dirty="0" err="1">
                <a:solidFill>
                  <a:srgbClr val="000000"/>
                </a:solidFill>
                <a:ea typeface="Calibri"/>
                <a:cs typeface="Times New Roman"/>
              </a:rPr>
              <a:t>avuba</a:t>
            </a:r>
            <a:r>
              <a:rPr lang="en-US" dirty="0">
                <a:solidFill>
                  <a:srgbClr val="000000"/>
                </a:solidFill>
                <a:ea typeface="Calibri"/>
                <a:cs typeface="Times New Roman"/>
              </a:rPr>
              <a:t> help during your PhD?</a:t>
            </a:r>
          </a:p>
          <a:p>
            <a:pPr marL="536575" indent="-357188">
              <a:lnSpc>
                <a:spcPct val="115000"/>
              </a:lnSpc>
              <a:spcAft>
                <a:spcPts val="600"/>
              </a:spcAft>
              <a:buClr>
                <a:srgbClr val="000000"/>
              </a:buClr>
              <a:buFont typeface="Wingdings"/>
              <a:buChar char=""/>
            </a:pPr>
            <a:r>
              <a:rPr lang="en-US" dirty="0">
                <a:solidFill>
                  <a:srgbClr val="000000"/>
                </a:solidFill>
                <a:ea typeface="Calibri"/>
                <a:cs typeface="Times New Roman"/>
              </a:rPr>
              <a:t>Individual</a:t>
            </a:r>
            <a:r>
              <a:rPr lang="en-US" b="1" dirty="0">
                <a:solidFill>
                  <a:srgbClr val="000000"/>
                </a:solidFill>
                <a:ea typeface="Calibri"/>
                <a:cs typeface="Times New Roman"/>
              </a:rPr>
              <a:t> counseling</a:t>
            </a:r>
            <a:r>
              <a:rPr lang="en-US" dirty="0">
                <a:solidFill>
                  <a:srgbClr val="000000"/>
                </a:solidFill>
                <a:ea typeface="Calibri"/>
                <a:cs typeface="Times New Roman"/>
              </a:rPr>
              <a:t> </a:t>
            </a:r>
          </a:p>
          <a:p>
            <a:pPr marL="536575" indent="-357188">
              <a:lnSpc>
                <a:spcPct val="115000"/>
              </a:lnSpc>
              <a:spcAft>
                <a:spcPts val="600"/>
              </a:spcAft>
              <a:buClr>
                <a:srgbClr val="000000"/>
              </a:buClr>
              <a:buFont typeface="Wingdings"/>
              <a:buChar char=""/>
            </a:pPr>
            <a:r>
              <a:rPr lang="en-US" dirty="0">
                <a:solidFill>
                  <a:srgbClr val="000000"/>
                </a:solidFill>
                <a:ea typeface="Calibri"/>
                <a:cs typeface="Times New Roman"/>
              </a:rPr>
              <a:t>Forwarding your </a:t>
            </a:r>
            <a:r>
              <a:rPr lang="en-US" b="1" dirty="0">
                <a:solidFill>
                  <a:srgbClr val="000000"/>
                </a:solidFill>
                <a:ea typeface="Calibri"/>
                <a:cs typeface="Times New Roman"/>
              </a:rPr>
              <a:t>questions anonymously </a:t>
            </a:r>
          </a:p>
          <a:p>
            <a:pPr marL="536575" indent="-357188">
              <a:lnSpc>
                <a:spcPct val="115000"/>
              </a:lnSpc>
              <a:spcAft>
                <a:spcPts val="600"/>
              </a:spcAft>
              <a:buClr>
                <a:srgbClr val="000000"/>
              </a:buClr>
              <a:buFont typeface="Wingdings"/>
              <a:buChar char=""/>
            </a:pPr>
            <a:r>
              <a:rPr lang="en-US" dirty="0">
                <a:solidFill>
                  <a:srgbClr val="000000"/>
                </a:solidFill>
                <a:ea typeface="Calibri"/>
                <a:cs typeface="Times New Roman"/>
              </a:rPr>
              <a:t>Reporting structural problems (HR / vice rectors / president) </a:t>
            </a:r>
          </a:p>
          <a:p>
            <a:pPr marL="536575" indent="-357188">
              <a:lnSpc>
                <a:spcPct val="115000"/>
              </a:lnSpc>
              <a:spcAft>
                <a:spcPts val="600"/>
              </a:spcAft>
              <a:buClr>
                <a:srgbClr val="000000"/>
              </a:buClr>
              <a:buFont typeface="Wingdings"/>
              <a:buChar char=""/>
            </a:pPr>
            <a:r>
              <a:rPr lang="en-US" dirty="0">
                <a:solidFill>
                  <a:srgbClr val="000000"/>
                </a:solidFill>
                <a:ea typeface="Calibri"/>
                <a:cs typeface="Times New Roman"/>
              </a:rPr>
              <a:t>Goal: improve working and research conditions</a:t>
            </a:r>
          </a:p>
          <a:p>
            <a:pPr marL="536575" indent="-357188">
              <a:lnSpc>
                <a:spcPct val="115000"/>
              </a:lnSpc>
              <a:spcAft>
                <a:spcPts val="600"/>
              </a:spcAft>
              <a:buClr>
                <a:srgbClr val="000000"/>
              </a:buClr>
              <a:buFont typeface="Wingdings"/>
              <a:buChar char=""/>
            </a:pPr>
            <a:endParaRPr lang="en-US" b="1" u="sng" dirty="0">
              <a:solidFill>
                <a:srgbClr val="000000"/>
              </a:solidFill>
              <a:ea typeface="Calibri"/>
              <a:cs typeface="Times New Roman"/>
            </a:endParaRPr>
          </a:p>
          <a:p>
            <a:pPr marL="536575" indent="-357188">
              <a:lnSpc>
                <a:spcPct val="115000"/>
              </a:lnSpc>
              <a:spcAft>
                <a:spcPts val="600"/>
              </a:spcAft>
              <a:buClr>
                <a:srgbClr val="000000"/>
              </a:buClr>
              <a:buFont typeface="Wingdings"/>
              <a:buChar char=""/>
            </a:pPr>
            <a:endParaRPr lang="en-US" b="1" u="sng" dirty="0">
              <a:solidFill>
                <a:srgbClr val="000000"/>
              </a:solidFill>
              <a:ea typeface="Calibri"/>
              <a:cs typeface="Times New Roman"/>
            </a:endParaRPr>
          </a:p>
          <a:p>
            <a:pPr marL="536575" indent="-357188">
              <a:lnSpc>
                <a:spcPct val="115000"/>
              </a:lnSpc>
              <a:spcAft>
                <a:spcPts val="600"/>
              </a:spcAft>
              <a:buClr>
                <a:srgbClr val="000000"/>
              </a:buClr>
              <a:buFont typeface="Wingdings"/>
              <a:buChar char=""/>
            </a:pPr>
            <a:endParaRPr lang="en-US" b="1" u="sng" dirty="0">
              <a:solidFill>
                <a:srgbClr val="000000"/>
              </a:solidFill>
              <a:ea typeface="Calibri"/>
              <a:cs typeface="Times New Roman"/>
            </a:endParaRPr>
          </a:p>
          <a:p>
            <a:pPr marL="536575" indent="-357188">
              <a:lnSpc>
                <a:spcPct val="115000"/>
              </a:lnSpc>
              <a:spcAft>
                <a:spcPts val="600"/>
              </a:spcAft>
              <a:buClr>
                <a:srgbClr val="000000"/>
              </a:buClr>
              <a:buFont typeface="Wingdings"/>
              <a:buChar char=""/>
            </a:pPr>
            <a:r>
              <a:rPr lang="en-US" b="1" u="sng" dirty="0" err="1">
                <a:solidFill>
                  <a:srgbClr val="0000FF"/>
                </a:solidFill>
                <a:ea typeface="Calibri"/>
                <a:cs typeface="Times New Roman"/>
              </a:rPr>
              <a:t>avuba@unibas.ch</a:t>
            </a:r>
            <a:r>
              <a:rPr lang="en-US" dirty="0">
                <a:solidFill>
                  <a:srgbClr val="0000FF"/>
                </a:solidFill>
                <a:ea typeface="Calibri"/>
                <a:cs typeface="Times New Roman"/>
              </a:rPr>
              <a:t> </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2</a:t>
            </a:fld>
            <a:endParaRPr lang="en-US" dirty="0"/>
          </a:p>
        </p:txBody>
      </p:sp>
      <p:sp>
        <p:nvSpPr>
          <p:cNvPr id="6" name="Datumsplatzhalter 3"/>
          <p:cNvSpPr txBox="1">
            <a:spLocks/>
          </p:cNvSpPr>
          <p:nvPr/>
        </p:nvSpPr>
        <p:spPr>
          <a:xfrm>
            <a:off x="431800" y="6525344"/>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618441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Career</a:t>
            </a:r>
            <a:br>
              <a:rPr lang="en-US" dirty="0">
                <a:solidFill>
                  <a:schemeClr val="accent1">
                    <a:lumMod val="75000"/>
                  </a:schemeClr>
                </a:solidFill>
              </a:rPr>
            </a:br>
            <a:endParaRPr lang="en-US" dirty="0">
              <a:solidFill>
                <a:schemeClr val="accent1">
                  <a:lumMod val="75000"/>
                </a:schemeClr>
              </a:solidFill>
            </a:endParaRPr>
          </a:p>
        </p:txBody>
      </p:sp>
      <p:sp>
        <p:nvSpPr>
          <p:cNvPr id="3" name="Inhaltsplatzhalter 2"/>
          <p:cNvSpPr>
            <a:spLocks noGrp="1"/>
          </p:cNvSpPr>
          <p:nvPr>
            <p:ph idx="1"/>
          </p:nvPr>
        </p:nvSpPr>
        <p:spPr>
          <a:xfrm>
            <a:off x="432000" y="1201288"/>
            <a:ext cx="8280200" cy="3989875"/>
          </a:xfrm>
        </p:spPr>
        <p:txBody>
          <a:bodyPr>
            <a:spAutoFit/>
          </a:bodyPr>
          <a:lstStyle/>
          <a:p>
            <a:pPr>
              <a:lnSpc>
                <a:spcPct val="115000"/>
              </a:lnSpc>
              <a:spcAft>
                <a:spcPts val="1000"/>
              </a:spcAft>
            </a:pPr>
            <a:r>
              <a:rPr lang="en-US" b="1" dirty="0">
                <a:solidFill>
                  <a:srgbClr val="000000"/>
                </a:solidFill>
                <a:latin typeface="+mj-lt"/>
                <a:ea typeface="Calibri"/>
                <a:cs typeface="Times New Roman"/>
              </a:rPr>
              <a:t>Documentation of skills, working experience, competences etc. </a:t>
            </a:r>
          </a:p>
          <a:p>
            <a:pPr>
              <a:lnSpc>
                <a:spcPct val="115000"/>
              </a:lnSpc>
              <a:spcAft>
                <a:spcPts val="1000"/>
              </a:spcAft>
            </a:pPr>
            <a:r>
              <a:rPr lang="en-US" dirty="0">
                <a:solidFill>
                  <a:srgbClr val="000000"/>
                </a:solidFill>
                <a:latin typeface="+mj-lt"/>
                <a:ea typeface="Calibri"/>
                <a:cs typeface="Times New Roman"/>
              </a:rPr>
              <a:t>Areas include:</a:t>
            </a:r>
          </a:p>
          <a:p>
            <a:pPr marL="720725" lvl="1" indent="-457200">
              <a:lnSpc>
                <a:spcPct val="115000"/>
              </a:lnSpc>
              <a:buFont typeface="Wingdings" panose="05000000000000000000" pitchFamily="2" charset="2"/>
              <a:buChar char="ü"/>
            </a:pPr>
            <a:r>
              <a:rPr lang="en-US" dirty="0">
                <a:solidFill>
                  <a:srgbClr val="000000"/>
                </a:solidFill>
                <a:ea typeface="Calibri"/>
                <a:cs typeface="Times New Roman"/>
              </a:rPr>
              <a:t>Analysis &amp; Problem-Solving</a:t>
            </a:r>
          </a:p>
          <a:p>
            <a:pPr marL="720725" lvl="1" indent="-457200">
              <a:lnSpc>
                <a:spcPct val="115000"/>
              </a:lnSpc>
              <a:buFont typeface="Wingdings" panose="05000000000000000000" pitchFamily="2" charset="2"/>
              <a:buChar char="ü"/>
            </a:pPr>
            <a:r>
              <a:rPr lang="en-US" dirty="0">
                <a:solidFill>
                  <a:srgbClr val="000000"/>
                </a:solidFill>
                <a:ea typeface="Calibri"/>
                <a:cs typeface="Times New Roman"/>
              </a:rPr>
              <a:t>Interpersonal &amp; Leadership Skills</a:t>
            </a:r>
          </a:p>
          <a:p>
            <a:pPr marL="720725" lvl="1" indent="-457200">
              <a:lnSpc>
                <a:spcPct val="115000"/>
              </a:lnSpc>
              <a:buFont typeface="Wingdings" panose="05000000000000000000" pitchFamily="2" charset="2"/>
              <a:buChar char="ü"/>
            </a:pPr>
            <a:r>
              <a:rPr lang="en-US" dirty="0">
                <a:solidFill>
                  <a:srgbClr val="000000"/>
                </a:solidFill>
                <a:ea typeface="Calibri"/>
                <a:cs typeface="Times New Roman"/>
              </a:rPr>
              <a:t>Project Management &amp; Organization</a:t>
            </a:r>
          </a:p>
          <a:p>
            <a:pPr marL="720725" lvl="1" indent="-457200">
              <a:lnSpc>
                <a:spcPct val="115000"/>
              </a:lnSpc>
              <a:buFont typeface="Wingdings" panose="05000000000000000000" pitchFamily="2" charset="2"/>
              <a:buChar char="ü"/>
            </a:pPr>
            <a:r>
              <a:rPr lang="en-US" dirty="0">
                <a:solidFill>
                  <a:srgbClr val="000000"/>
                </a:solidFill>
                <a:ea typeface="Calibri"/>
                <a:cs typeface="Times New Roman"/>
              </a:rPr>
              <a:t>Research &amp; Information Management</a:t>
            </a:r>
          </a:p>
          <a:p>
            <a:pPr marL="720725" lvl="1" indent="-457200">
              <a:lnSpc>
                <a:spcPct val="115000"/>
              </a:lnSpc>
              <a:buFont typeface="Wingdings" panose="05000000000000000000" pitchFamily="2" charset="2"/>
              <a:buChar char="ü"/>
            </a:pPr>
            <a:r>
              <a:rPr lang="en-US" dirty="0">
                <a:solidFill>
                  <a:srgbClr val="000000"/>
                </a:solidFill>
                <a:ea typeface="Calibri"/>
                <a:cs typeface="Times New Roman"/>
              </a:rPr>
              <a:t>Self-Management &amp; Work Habits</a:t>
            </a:r>
          </a:p>
          <a:p>
            <a:pPr marL="720725" lvl="1" indent="-457200">
              <a:lnSpc>
                <a:spcPct val="115000"/>
              </a:lnSpc>
              <a:buFont typeface="Wingdings" panose="05000000000000000000" pitchFamily="2" charset="2"/>
              <a:buChar char="ü"/>
            </a:pPr>
            <a:r>
              <a:rPr lang="en-US" dirty="0">
                <a:solidFill>
                  <a:srgbClr val="000000"/>
                </a:solidFill>
                <a:ea typeface="Calibri"/>
                <a:cs typeface="Times New Roman"/>
              </a:rPr>
              <a:t>Written &amp; Oral Communication</a:t>
            </a:r>
          </a:p>
          <a:p>
            <a:pPr marL="285750" lvl="1" indent="-285750">
              <a:lnSpc>
                <a:spcPct val="115000"/>
              </a:lnSpc>
              <a:spcAft>
                <a:spcPts val="1000"/>
              </a:spcAft>
              <a:buFont typeface="Arial" panose="020B0604020202020204" pitchFamily="34" charset="0"/>
              <a:buChar char="•"/>
            </a:pPr>
            <a:endParaRPr lang="de-CH" dirty="0">
              <a:solidFill>
                <a:srgbClr val="000000"/>
              </a:solidFill>
              <a:latin typeface="+mj-lt"/>
              <a:ea typeface="Calibri"/>
              <a:cs typeface="Times New Roman"/>
            </a:endParaRPr>
          </a:p>
          <a:p>
            <a:pPr marL="285750" lvl="1" indent="-285750">
              <a:lnSpc>
                <a:spcPct val="115000"/>
              </a:lnSpc>
              <a:spcAft>
                <a:spcPts val="1000"/>
              </a:spcAft>
              <a:buFont typeface="Arial" panose="020B0604020202020204" pitchFamily="34" charset="0"/>
              <a:buChar char="•"/>
            </a:pPr>
            <a:r>
              <a:rPr lang="de-CH" dirty="0" err="1">
                <a:solidFill>
                  <a:srgbClr val="000000"/>
                </a:solidFill>
                <a:latin typeface="+mj-lt"/>
                <a:ea typeface="Calibri"/>
                <a:cs typeface="Times New Roman"/>
              </a:rPr>
              <a:t>Document</a:t>
            </a:r>
            <a:r>
              <a:rPr lang="de-CH" dirty="0">
                <a:solidFill>
                  <a:srgbClr val="000000"/>
                </a:solidFill>
                <a:latin typeface="+mj-lt"/>
                <a:ea typeface="Calibri"/>
                <a:cs typeface="Times New Roman"/>
              </a:rPr>
              <a:t> </a:t>
            </a:r>
            <a:r>
              <a:rPr lang="de-CH" dirty="0" err="1">
                <a:solidFill>
                  <a:srgbClr val="000000"/>
                </a:solidFill>
                <a:latin typeface="+mj-lt"/>
                <a:ea typeface="Calibri"/>
                <a:cs typeface="Times New Roman"/>
              </a:rPr>
              <a:t>conferences</a:t>
            </a:r>
            <a:r>
              <a:rPr lang="de-CH" dirty="0">
                <a:solidFill>
                  <a:srgbClr val="000000"/>
                </a:solidFill>
                <a:latin typeface="+mj-lt"/>
                <a:ea typeface="Calibri"/>
                <a:cs typeface="Times New Roman"/>
              </a:rPr>
              <a:t>, </a:t>
            </a:r>
            <a:r>
              <a:rPr lang="de-CH" dirty="0" err="1">
                <a:solidFill>
                  <a:srgbClr val="000000"/>
                </a:solidFill>
                <a:latin typeface="+mj-lt"/>
                <a:ea typeface="Calibri"/>
                <a:cs typeface="Times New Roman"/>
              </a:rPr>
              <a:t>courses</a:t>
            </a:r>
            <a:r>
              <a:rPr lang="de-CH" dirty="0">
                <a:solidFill>
                  <a:srgbClr val="000000"/>
                </a:solidFill>
                <a:latin typeface="+mj-lt"/>
                <a:ea typeface="Calibri"/>
                <a:cs typeface="Times New Roman"/>
              </a:rPr>
              <a:t>, </a:t>
            </a:r>
            <a:r>
              <a:rPr lang="de-CH" dirty="0" err="1">
                <a:solidFill>
                  <a:srgbClr val="000000"/>
                </a:solidFill>
                <a:latin typeface="+mj-lt"/>
                <a:ea typeface="Calibri"/>
                <a:cs typeface="Times New Roman"/>
              </a:rPr>
              <a:t>trainings</a:t>
            </a:r>
            <a:r>
              <a:rPr lang="de-CH" dirty="0">
                <a:solidFill>
                  <a:srgbClr val="000000"/>
                </a:solidFill>
                <a:latin typeface="+mj-lt"/>
                <a:ea typeface="Calibri"/>
                <a:cs typeface="Times New Roman"/>
              </a:rPr>
              <a:t>, </a:t>
            </a:r>
            <a:r>
              <a:rPr lang="de-CH" dirty="0" err="1">
                <a:solidFill>
                  <a:srgbClr val="000000"/>
                </a:solidFill>
                <a:latin typeface="+mj-lt"/>
                <a:ea typeface="Calibri"/>
                <a:cs typeface="Times New Roman"/>
              </a:rPr>
              <a:t>camps</a:t>
            </a:r>
            <a:r>
              <a:rPr lang="de-CH" dirty="0">
                <a:solidFill>
                  <a:srgbClr val="000000"/>
                </a:solidFill>
                <a:latin typeface="+mj-lt"/>
                <a:ea typeface="Calibri"/>
                <a:cs typeface="Times New Roman"/>
              </a:rPr>
              <a:t> and </a:t>
            </a:r>
            <a:r>
              <a:rPr lang="de-CH" dirty="0" err="1">
                <a:solidFill>
                  <a:srgbClr val="000000"/>
                </a:solidFill>
                <a:latin typeface="+mj-lt"/>
                <a:ea typeface="Calibri"/>
                <a:cs typeface="Times New Roman"/>
              </a:rPr>
              <a:t>research</a:t>
            </a:r>
            <a:r>
              <a:rPr lang="de-CH" dirty="0">
                <a:solidFill>
                  <a:srgbClr val="000000"/>
                </a:solidFill>
                <a:latin typeface="+mj-lt"/>
                <a:ea typeface="Calibri"/>
                <a:cs typeface="Times New Roman"/>
              </a:rPr>
              <a:t> </a:t>
            </a:r>
            <a:r>
              <a:rPr lang="de-CH" dirty="0" err="1">
                <a:solidFill>
                  <a:srgbClr val="000000"/>
                </a:solidFill>
                <a:latin typeface="+mj-lt"/>
                <a:ea typeface="Calibri"/>
                <a:cs typeface="Times New Roman"/>
              </a:rPr>
              <a:t>stays</a:t>
            </a:r>
            <a:endParaRPr lang="de-CH" dirty="0">
              <a:solidFill>
                <a:srgbClr val="000000"/>
              </a:solidFill>
              <a:latin typeface="+mj-lt"/>
              <a:ea typeface="Calibri"/>
              <a:cs typeface="Times New Roman"/>
            </a:endParaRPr>
          </a:p>
          <a:p>
            <a:pPr marL="285750" indent="-285750">
              <a:lnSpc>
                <a:spcPct val="115000"/>
              </a:lnSpc>
              <a:spcAft>
                <a:spcPts val="1000"/>
              </a:spcAft>
              <a:buFont typeface="Arial" panose="020B0604020202020204" pitchFamily="34" charset="0"/>
              <a:buChar char="•"/>
            </a:pPr>
            <a:r>
              <a:rPr lang="en-US" dirty="0">
                <a:solidFill>
                  <a:srgbClr val="000000"/>
                </a:solidFill>
                <a:latin typeface="+mj-lt"/>
                <a:ea typeface="Calibri"/>
                <a:cs typeface="Times New Roman"/>
              </a:rPr>
              <a:t>Request an employment reference that confirms your various skills</a:t>
            </a: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20</a:t>
            </a:fld>
            <a:endParaRPr lang="en-US" dirty="0"/>
          </a:p>
        </p:txBody>
      </p:sp>
      <p:sp>
        <p:nvSpPr>
          <p:cNvPr id="6" name="Oval 8">
            <a:extLst>
              <a:ext uri="{FF2B5EF4-FFF2-40B4-BE49-F238E27FC236}">
                <a16:creationId xmlns:a16="http://schemas.microsoft.com/office/drawing/2014/main" id="{275B57D3-1C3C-554E-B015-6AE31FBFA31B}"/>
              </a:ext>
            </a:extLst>
          </p:cNvPr>
          <p:cNvSpPr/>
          <p:nvPr/>
        </p:nvSpPr>
        <p:spPr>
          <a:xfrm>
            <a:off x="179512" y="101734"/>
            <a:ext cx="252288" cy="26064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9"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3716860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3E63-CC38-DA46-A9B7-0C6ECB6D4A78}"/>
              </a:ext>
            </a:extLst>
          </p:cNvPr>
          <p:cNvSpPr>
            <a:spLocks noGrp="1"/>
          </p:cNvSpPr>
          <p:nvPr>
            <p:ph type="title"/>
          </p:nvPr>
        </p:nvSpPr>
        <p:spPr/>
        <p:txBody>
          <a:bodyPr/>
          <a:lstStyle/>
          <a:p>
            <a:r>
              <a:rPr lang="en-US" dirty="0">
                <a:solidFill>
                  <a:schemeClr val="accent1">
                    <a:lumMod val="75000"/>
                  </a:schemeClr>
                </a:solidFill>
              </a:rPr>
              <a:t>Career</a:t>
            </a:r>
            <a:br>
              <a:rPr lang="en-US" dirty="0">
                <a:solidFill>
                  <a:schemeClr val="accent1">
                    <a:lumMod val="75000"/>
                  </a:schemeClr>
                </a:solidFill>
              </a:rPr>
            </a:br>
            <a:endParaRPr lang="en-US" dirty="0"/>
          </a:p>
        </p:txBody>
      </p:sp>
      <p:sp>
        <p:nvSpPr>
          <p:cNvPr id="3" name="Content Placeholder 2">
            <a:extLst>
              <a:ext uri="{FF2B5EF4-FFF2-40B4-BE49-F238E27FC236}">
                <a16:creationId xmlns:a16="http://schemas.microsoft.com/office/drawing/2014/main" id="{9CF42F30-E94F-994D-AE2E-B36B69B8F5CF}"/>
              </a:ext>
            </a:extLst>
          </p:cNvPr>
          <p:cNvSpPr>
            <a:spLocks noGrp="1"/>
          </p:cNvSpPr>
          <p:nvPr>
            <p:ph idx="1"/>
          </p:nvPr>
        </p:nvSpPr>
        <p:spPr>
          <a:xfrm>
            <a:off x="432000" y="1201288"/>
            <a:ext cx="8280200" cy="5071898"/>
          </a:xfrm>
        </p:spPr>
        <p:txBody>
          <a:bodyPr/>
          <a:lstStyle/>
          <a:p>
            <a:pPr marL="342900" indent="-342900">
              <a:buAutoNum type="arabicPeriod"/>
            </a:pPr>
            <a:r>
              <a:rPr lang="en-US" b="1" dirty="0"/>
              <a:t>Application</a:t>
            </a:r>
            <a:r>
              <a:rPr lang="en-US" dirty="0"/>
              <a:t>:</a:t>
            </a:r>
          </a:p>
          <a:p>
            <a:pPr marL="342900" indent="-342900">
              <a:buAutoNum type="arabicPeriod"/>
            </a:pPr>
            <a:endParaRPr lang="en-US" dirty="0"/>
          </a:p>
          <a:p>
            <a:pPr marL="522900" lvl="1" indent="-342900">
              <a:buFont typeface="Wingdings" pitchFamily="2" charset="2"/>
              <a:buChar char="§"/>
            </a:pPr>
            <a:r>
              <a:rPr lang="en-US" dirty="0">
                <a:sym typeface="Wingdings" pitchFamily="2" charset="2"/>
              </a:rPr>
              <a:t>How are your PhD skills useful for the job? </a:t>
            </a:r>
            <a:endParaRPr lang="en-US" dirty="0"/>
          </a:p>
          <a:p>
            <a:pPr marL="522900" lvl="1" indent="-342900">
              <a:buFont typeface="Wingdings" pitchFamily="2" charset="2"/>
              <a:buChar char="§"/>
            </a:pPr>
            <a:r>
              <a:rPr lang="en-US" dirty="0"/>
              <a:t>E.g., coding skills, project skills, presentations, languages, teaching etc. </a:t>
            </a:r>
          </a:p>
          <a:p>
            <a:pPr marL="342900" indent="-342900">
              <a:buAutoNum type="arabicPeriod"/>
            </a:pPr>
            <a:endParaRPr lang="en-US" dirty="0"/>
          </a:p>
          <a:p>
            <a:pPr marL="342900" indent="-342900">
              <a:buAutoNum type="arabicPeriod"/>
            </a:pPr>
            <a:r>
              <a:rPr lang="en-US" b="1" dirty="0"/>
              <a:t>Interview: </a:t>
            </a:r>
          </a:p>
          <a:p>
            <a:pPr marL="342900" indent="-342900">
              <a:buAutoNum type="arabicPeriod"/>
            </a:pPr>
            <a:endParaRPr lang="en-US" b="1" dirty="0"/>
          </a:p>
          <a:p>
            <a:pPr marL="522900" lvl="1" indent="-342900">
              <a:buFont typeface="Wingdings" pitchFamily="2" charset="2"/>
              <a:buChar char="§"/>
            </a:pPr>
            <a:r>
              <a:rPr lang="en-US" dirty="0"/>
              <a:t>Several rounds </a:t>
            </a:r>
            <a:r>
              <a:rPr lang="en-US" dirty="0">
                <a:sym typeface="Wingdings" pitchFamily="2" charset="2"/>
              </a:rPr>
              <a:t> typically 2-3</a:t>
            </a:r>
            <a:endParaRPr lang="en-US" dirty="0"/>
          </a:p>
          <a:p>
            <a:pPr marL="522900" lvl="1" indent="-342900">
              <a:buFont typeface="Wingdings" pitchFamily="2" charset="2"/>
              <a:buChar char="§"/>
            </a:pPr>
            <a:r>
              <a:rPr lang="en-US" dirty="0"/>
              <a:t>In some fields, you will be asked prepare a presentation to a case study </a:t>
            </a:r>
          </a:p>
          <a:p>
            <a:pPr marL="522900" lvl="1" indent="-342900">
              <a:buFont typeface="Wingdings" pitchFamily="2" charset="2"/>
              <a:buChar char="§"/>
            </a:pPr>
            <a:r>
              <a:rPr lang="en-US" dirty="0"/>
              <a:t>Have a career plan, sell your profile </a:t>
            </a:r>
          </a:p>
          <a:p>
            <a:pPr marL="522900" lvl="1" indent="-342900">
              <a:buFont typeface="Wingdings" pitchFamily="2" charset="2"/>
              <a:buChar char="§"/>
            </a:pPr>
            <a:r>
              <a:rPr lang="en-US" dirty="0"/>
              <a:t>What skills do you bring to the table and what you want to learn</a:t>
            </a:r>
          </a:p>
          <a:p>
            <a:pPr marL="522900" lvl="1" indent="-342900">
              <a:buFont typeface="Wingdings" pitchFamily="2" charset="2"/>
              <a:buChar char="§"/>
            </a:pPr>
            <a:r>
              <a:rPr lang="en-US" dirty="0" smtClean="0"/>
              <a:t>Prepare </a:t>
            </a:r>
            <a:r>
              <a:rPr lang="en-US" dirty="0"/>
              <a:t>questions for them</a:t>
            </a:r>
          </a:p>
          <a:p>
            <a:pPr marL="342900" indent="-342900">
              <a:buAutoNum type="arabicPeriod"/>
            </a:pPr>
            <a:endParaRPr lang="en-US" b="1" dirty="0"/>
          </a:p>
          <a:p>
            <a:pPr marL="342900" indent="-342900">
              <a:buAutoNum type="arabicPeriod"/>
            </a:pPr>
            <a:r>
              <a:rPr lang="en-US" b="1" dirty="0"/>
              <a:t>Salary negotiation: sell your PhD as work experience!</a:t>
            </a:r>
          </a:p>
          <a:p>
            <a:pPr marL="342900" indent="-342900">
              <a:buAutoNum type="arabicPeriod"/>
            </a:pPr>
            <a:endParaRPr lang="en-US" b="1" dirty="0"/>
          </a:p>
          <a:p>
            <a:pPr marL="522900" lvl="1" indent="-342900">
              <a:buFont typeface="Arial" panose="020B0604020202020204" pitchFamily="34" charset="0"/>
              <a:buChar char="•"/>
            </a:pPr>
            <a:r>
              <a:rPr lang="en-US" dirty="0"/>
              <a:t>Look up salary ranges on Glassdoor, </a:t>
            </a:r>
            <a:r>
              <a:rPr lang="en-US" dirty="0" err="1"/>
              <a:t>Kununu</a:t>
            </a:r>
            <a:r>
              <a:rPr lang="en-US" dirty="0"/>
              <a:t>, LinkedIn/Xing </a:t>
            </a:r>
          </a:p>
          <a:p>
            <a:pPr marL="522900" lvl="1" indent="-342900">
              <a:buFont typeface="Arial" panose="020B0604020202020204" pitchFamily="34" charset="0"/>
              <a:buChar char="•"/>
            </a:pPr>
            <a:r>
              <a:rPr lang="en-US" dirty="0"/>
              <a:t>ask friends and </a:t>
            </a:r>
            <a:r>
              <a:rPr lang="en-US" dirty="0" smtClean="0"/>
              <a:t>your contacts</a:t>
            </a:r>
            <a:endParaRPr lang="en-US" dirty="0"/>
          </a:p>
          <a:p>
            <a:pPr lvl="1" indent="0">
              <a:buNone/>
            </a:pPr>
            <a:endParaRPr lang="en-US" dirty="0"/>
          </a:p>
          <a:p>
            <a:pPr marL="342900" indent="-342900">
              <a:buAutoNum type="arabicPeriod"/>
            </a:pPr>
            <a:endParaRPr lang="en-US" dirty="0"/>
          </a:p>
          <a:p>
            <a:endParaRPr lang="en-US" dirty="0"/>
          </a:p>
          <a:p>
            <a:pPr marL="522900" lvl="1" indent="-342900">
              <a:buFont typeface="+mj-lt"/>
              <a:buAutoNum type="arabicPeriod"/>
            </a:pPr>
            <a:endParaRPr lang="en-US" dirty="0"/>
          </a:p>
          <a:p>
            <a:pPr marL="702900" lvl="2" indent="-342900">
              <a:buAutoNum type="arabicPeriod"/>
            </a:pPr>
            <a:endParaRPr lang="en-US" dirty="0"/>
          </a:p>
          <a:p>
            <a:pPr marL="342900" indent="-342900">
              <a:buAutoNum type="arabicPeriod"/>
            </a:pPr>
            <a:endParaRPr lang="en-US" dirty="0"/>
          </a:p>
          <a:p>
            <a:pPr marL="342900" indent="-342900">
              <a:buAutoNum type="arabicPeriod"/>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91C8E1D-2982-4747-B437-BD1B623CAB44}"/>
              </a:ext>
            </a:extLst>
          </p:cNvPr>
          <p:cNvSpPr>
            <a:spLocks noGrp="1"/>
          </p:cNvSpPr>
          <p:nvPr>
            <p:ph type="sldNum" sz="quarter" idx="4294967295"/>
          </p:nvPr>
        </p:nvSpPr>
        <p:spPr>
          <a:xfrm>
            <a:off x="8568444" y="6525344"/>
            <a:ext cx="143756" cy="180000"/>
          </a:xfrm>
        </p:spPr>
        <p:txBody>
          <a:bodyPr/>
          <a:lstStyle/>
          <a:p>
            <a:fld id="{B3811826-9277-4232-A2B5-17D05DFC7392}" type="slidenum">
              <a:rPr lang="de-CH" smtClean="0"/>
              <a:pPr/>
              <a:t>21</a:t>
            </a:fld>
            <a:endParaRPr lang="de-CH" dirty="0"/>
          </a:p>
        </p:txBody>
      </p:sp>
      <p:sp>
        <p:nvSpPr>
          <p:cNvPr id="6" name="Oval 8">
            <a:extLst>
              <a:ext uri="{FF2B5EF4-FFF2-40B4-BE49-F238E27FC236}">
                <a16:creationId xmlns:a16="http://schemas.microsoft.com/office/drawing/2014/main" id="{275B57D3-1C3C-554E-B015-6AE31FBFA31B}"/>
              </a:ext>
            </a:extLst>
          </p:cNvPr>
          <p:cNvSpPr/>
          <p:nvPr/>
        </p:nvSpPr>
        <p:spPr>
          <a:xfrm>
            <a:off x="179512" y="101734"/>
            <a:ext cx="252288" cy="26064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8"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962000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sz="2000" dirty="0"/>
              <a:t>Agenda</a:t>
            </a:r>
          </a:p>
        </p:txBody>
      </p:sp>
      <p:sp>
        <p:nvSpPr>
          <p:cNvPr id="5" name="Foliennummernplatzhalter 4"/>
          <p:cNvSpPr>
            <a:spLocks noGrp="1"/>
          </p:cNvSpPr>
          <p:nvPr>
            <p:ph type="sldNum" sz="quarter" idx="12"/>
          </p:nvPr>
        </p:nvSpPr>
        <p:spPr/>
        <p:txBody>
          <a:bodyPr/>
          <a:lstStyle/>
          <a:p>
            <a:fld id="{B3811826-9277-4232-A2B5-17D05DFC7392}" type="slidenum">
              <a:rPr lang="en-US" smtClean="0"/>
              <a:pPr/>
              <a:t>22</a:t>
            </a:fld>
            <a:endParaRPr lang="en-US" dirty="0"/>
          </a:p>
        </p:txBody>
      </p:sp>
      <p:graphicFrame>
        <p:nvGraphicFramePr>
          <p:cNvPr id="6" name="Tabelle 5"/>
          <p:cNvGraphicFramePr>
            <a:graphicFrameLocks noGrp="1"/>
          </p:cNvGraphicFramePr>
          <p:nvPr>
            <p:extLst>
              <p:ext uri="{D42A27DB-BD31-4B8C-83A1-F6EECF244321}">
                <p14:modId xmlns:p14="http://schemas.microsoft.com/office/powerpoint/2010/main" val="327236996"/>
              </p:ext>
            </p:extLst>
          </p:nvPr>
        </p:nvGraphicFramePr>
        <p:xfrm>
          <a:off x="431799" y="1818282"/>
          <a:ext cx="8280400" cy="454320"/>
        </p:xfrm>
        <a:graphic>
          <a:graphicData uri="http://schemas.openxmlformats.org/drawingml/2006/table">
            <a:tbl>
              <a:tblPr firstRow="1" bandRow="1">
                <a:tableStyleId>{2D5ABB26-0587-4C30-8999-92F81FD0307C}</a:tableStyleId>
              </a:tblPr>
              <a:tblGrid>
                <a:gridCol w="611808">
                  <a:extLst>
                    <a:ext uri="{9D8B030D-6E8A-4147-A177-3AD203B41FA5}">
                      <a16:colId xmlns:a16="http://schemas.microsoft.com/office/drawing/2014/main" val="20000"/>
                    </a:ext>
                  </a:extLst>
                </a:gridCol>
                <a:gridCol w="7668592">
                  <a:extLst>
                    <a:ext uri="{9D8B030D-6E8A-4147-A177-3AD203B41FA5}">
                      <a16:colId xmlns:a16="http://schemas.microsoft.com/office/drawing/2014/main" val="20001"/>
                    </a:ext>
                  </a:extLst>
                </a:gridCol>
              </a:tblGrid>
              <a:tr h="370840">
                <a:tc>
                  <a:txBody>
                    <a:bodyPr/>
                    <a:lstStyle/>
                    <a:p>
                      <a:r>
                        <a:rPr lang="en-US" noProof="0" dirty="0"/>
                        <a:t>4</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Questions and answers</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extLst>
                  <a:ext uri="{0D108BD9-81ED-4DB2-BD59-A6C34878D82A}">
                    <a16:rowId xmlns:a16="http://schemas.microsoft.com/office/drawing/2014/main" val="10000"/>
                  </a:ext>
                </a:extLst>
              </a:tr>
            </a:tbl>
          </a:graphicData>
        </a:graphic>
      </p:graphicFrame>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9872" y="3742533"/>
            <a:ext cx="2445007" cy="2603932"/>
          </a:xfrm>
          <a:prstGeom prst="rect">
            <a:avLst/>
          </a:prstGeom>
        </p:spPr>
      </p:pic>
      <p:graphicFrame>
        <p:nvGraphicFramePr>
          <p:cNvPr id="8" name="Tabelle 7"/>
          <p:cNvGraphicFramePr>
            <a:graphicFrameLocks noGrp="1"/>
          </p:cNvGraphicFramePr>
          <p:nvPr>
            <p:extLst>
              <p:ext uri="{D42A27DB-BD31-4B8C-83A1-F6EECF244321}">
                <p14:modId xmlns:p14="http://schemas.microsoft.com/office/powerpoint/2010/main" val="942123186"/>
              </p:ext>
            </p:extLst>
          </p:nvPr>
        </p:nvGraphicFramePr>
        <p:xfrm>
          <a:off x="431799" y="1818282"/>
          <a:ext cx="8280400" cy="2091600"/>
        </p:xfrm>
        <a:graphic>
          <a:graphicData uri="http://schemas.openxmlformats.org/drawingml/2006/table">
            <a:tbl>
              <a:tblPr firstRow="1" bandRow="1">
                <a:tableStyleId>{2D5ABB26-0587-4C30-8999-92F81FD0307C}</a:tableStyleId>
              </a:tblPr>
              <a:tblGrid>
                <a:gridCol w="611808">
                  <a:extLst>
                    <a:ext uri="{9D8B030D-6E8A-4147-A177-3AD203B41FA5}">
                      <a16:colId xmlns:a16="http://schemas.microsoft.com/office/drawing/2014/main" val="20000"/>
                    </a:ext>
                  </a:extLst>
                </a:gridCol>
                <a:gridCol w="7668592">
                  <a:extLst>
                    <a:ext uri="{9D8B030D-6E8A-4147-A177-3AD203B41FA5}">
                      <a16:colId xmlns:a16="http://schemas.microsoft.com/office/drawing/2014/main" val="20001"/>
                    </a:ext>
                  </a:extLst>
                </a:gridCol>
              </a:tblGrid>
              <a:tr h="370840">
                <a:tc>
                  <a:txBody>
                    <a:bodyPr/>
                    <a:lstStyle/>
                    <a:p>
                      <a:r>
                        <a:rPr lang="en-US" noProof="0" dirty="0"/>
                        <a:t>1</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During your dissertation </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US" noProof="0" dirty="0"/>
                        <a:t>2</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a:t>Completing your dissertation</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noProof="0" dirty="0"/>
                        <a:t>3</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tc>
                  <a:txBody>
                    <a:bodyPr/>
                    <a:lstStyle/>
                    <a:p>
                      <a:r>
                        <a:rPr lang="en-US" noProof="0" dirty="0"/>
                        <a:t>Questions and answers</a:t>
                      </a:r>
                    </a:p>
                    <a:p>
                      <a:r>
                        <a:rPr lang="en-US" baseline="0" noProof="0" dirty="0">
                          <a:solidFill>
                            <a:schemeClr val="accent6">
                              <a:lumMod val="75000"/>
                            </a:schemeClr>
                          </a:solidFill>
                          <a:sym typeface="Wingdings" panose="05000000000000000000" pitchFamily="2" charset="2"/>
                        </a:rPr>
                        <a:t> </a:t>
                      </a:r>
                      <a:r>
                        <a:rPr lang="en-US" baseline="0" noProof="0" dirty="0">
                          <a:solidFill>
                            <a:schemeClr val="accent6">
                              <a:lumMod val="75000"/>
                            </a:schemeClr>
                          </a:solidFill>
                        </a:rPr>
                        <a:t>Please write your questions into the chat</a:t>
                      </a:r>
                      <a:endParaRPr lang="en-US" noProof="0" dirty="0">
                        <a:solidFill>
                          <a:schemeClr val="accent6">
                            <a:lumMod val="75000"/>
                          </a:schemeClr>
                        </a:solidFill>
                      </a:endParaRP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extLst>
                  <a:ext uri="{0D108BD9-81ED-4DB2-BD59-A6C34878D82A}">
                    <a16:rowId xmlns:a16="http://schemas.microsoft.com/office/drawing/2014/main" val="10003"/>
                  </a:ext>
                </a:extLst>
              </a:tr>
              <a:tr h="370840">
                <a:tc>
                  <a:txBody>
                    <a:bodyPr/>
                    <a:lstStyle/>
                    <a:p>
                      <a:r>
                        <a:rPr lang="en-US" noProof="0" dirty="0"/>
                        <a:t>4</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Feedback</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422703"/>
                  </a:ext>
                </a:extLst>
              </a:tr>
            </a:tbl>
          </a:graphicData>
        </a:graphic>
      </p:graphicFrame>
      <p:sp>
        <p:nvSpPr>
          <p:cNvPr id="11"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1356858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sz="2000" dirty="0"/>
              <a:t>Content</a:t>
            </a:r>
          </a:p>
        </p:txBody>
      </p:sp>
      <p:sp>
        <p:nvSpPr>
          <p:cNvPr id="5" name="Foliennummernplatzhalter 4"/>
          <p:cNvSpPr>
            <a:spLocks noGrp="1"/>
          </p:cNvSpPr>
          <p:nvPr>
            <p:ph type="sldNum" sz="quarter" idx="12"/>
          </p:nvPr>
        </p:nvSpPr>
        <p:spPr/>
        <p:txBody>
          <a:bodyPr/>
          <a:lstStyle/>
          <a:p>
            <a:fld id="{B3811826-9277-4232-A2B5-17D05DFC7392}" type="slidenum">
              <a:rPr lang="en-US" smtClean="0"/>
              <a:pPr/>
              <a:t>23</a:t>
            </a:fld>
            <a:endParaRPr lang="en-US" dirty="0"/>
          </a:p>
        </p:txBody>
      </p:sp>
      <p:pic>
        <p:nvPicPr>
          <p:cNvPr id="7" name="Picture 2" descr="http://www.btvsissach.ch/images/Bilder/Sieg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4104335"/>
            <a:ext cx="2124075" cy="242029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elle 7"/>
          <p:cNvGraphicFramePr>
            <a:graphicFrameLocks noGrp="1"/>
          </p:cNvGraphicFramePr>
          <p:nvPr>
            <p:extLst>
              <p:ext uri="{D42A27DB-BD31-4B8C-83A1-F6EECF244321}">
                <p14:modId xmlns:p14="http://schemas.microsoft.com/office/powerpoint/2010/main" val="1631461264"/>
              </p:ext>
            </p:extLst>
          </p:nvPr>
        </p:nvGraphicFramePr>
        <p:xfrm>
          <a:off x="431799" y="1818282"/>
          <a:ext cx="8280400" cy="2091600"/>
        </p:xfrm>
        <a:graphic>
          <a:graphicData uri="http://schemas.openxmlformats.org/drawingml/2006/table">
            <a:tbl>
              <a:tblPr firstRow="1" bandRow="1">
                <a:tableStyleId>{2D5ABB26-0587-4C30-8999-92F81FD0307C}</a:tableStyleId>
              </a:tblPr>
              <a:tblGrid>
                <a:gridCol w="611808">
                  <a:extLst>
                    <a:ext uri="{9D8B030D-6E8A-4147-A177-3AD203B41FA5}">
                      <a16:colId xmlns:a16="http://schemas.microsoft.com/office/drawing/2014/main" val="20000"/>
                    </a:ext>
                  </a:extLst>
                </a:gridCol>
                <a:gridCol w="7668592">
                  <a:extLst>
                    <a:ext uri="{9D8B030D-6E8A-4147-A177-3AD203B41FA5}">
                      <a16:colId xmlns:a16="http://schemas.microsoft.com/office/drawing/2014/main" val="20001"/>
                    </a:ext>
                  </a:extLst>
                </a:gridCol>
              </a:tblGrid>
              <a:tr h="370840">
                <a:tc>
                  <a:txBody>
                    <a:bodyPr/>
                    <a:lstStyle/>
                    <a:p>
                      <a:r>
                        <a:rPr lang="en-US" noProof="0" dirty="0"/>
                        <a:t>1</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During your dissertation </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US" noProof="0" dirty="0"/>
                        <a:t>2</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a:t>Completing your dissertation</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noProof="0" dirty="0"/>
                        <a:t>3</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noProof="0" dirty="0"/>
                        <a:t>Questions and answers</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noProof="0" dirty="0"/>
                        <a:t>4</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noProof="0" dirty="0">
                          <a:solidFill>
                            <a:schemeClr val="accent6">
                              <a:lumMod val="75000"/>
                            </a:schemeClr>
                          </a:solidFill>
                          <a:sym typeface="Wingdings" panose="05000000000000000000" pitchFamily="2" charset="2"/>
                        </a:rPr>
                        <a:t></a:t>
                      </a:r>
                      <a:r>
                        <a:rPr lang="en-US" noProof="0" dirty="0">
                          <a:solidFill>
                            <a:schemeClr val="accent6">
                              <a:lumMod val="75000"/>
                            </a:schemeClr>
                          </a:solidFill>
                        </a:rPr>
                        <a:t> </a:t>
                      </a:r>
                      <a:r>
                        <a:rPr lang="en-US" baseline="0" noProof="0" dirty="0">
                          <a:solidFill>
                            <a:schemeClr val="accent6">
                              <a:lumMod val="75000"/>
                            </a:schemeClr>
                          </a:solidFill>
                        </a:rPr>
                        <a:t>Please write suggestions for improving the presentation into the chat</a:t>
                      </a:r>
                      <a:endParaRPr lang="en-US" noProof="0" dirty="0">
                        <a:solidFill>
                          <a:schemeClr val="accent6">
                            <a:lumMod val="75000"/>
                          </a:schemeClr>
                        </a:solidFill>
                      </a:endParaRP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extLst>
                  <a:ext uri="{0D108BD9-81ED-4DB2-BD59-A6C34878D82A}">
                    <a16:rowId xmlns:a16="http://schemas.microsoft.com/office/drawing/2014/main" val="3486422703"/>
                  </a:ext>
                </a:extLst>
              </a:tr>
            </a:tbl>
          </a:graphicData>
        </a:graphic>
      </p:graphicFrame>
      <p:sp>
        <p:nvSpPr>
          <p:cNvPr id="11"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1887059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descr="Ein Bild, das Axt, Werkzeug, Vektorgrafiken, Windrad enthält.&#10;&#10;Automatisch generierte Beschreibung">
            <a:extLst>
              <a:ext uri="{FF2B5EF4-FFF2-40B4-BE49-F238E27FC236}">
                <a16:creationId xmlns:a16="http://schemas.microsoft.com/office/drawing/2014/main" id="{B045A30C-ADC6-1A6A-0D1B-A90EE3CED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3068960"/>
            <a:ext cx="1991659" cy="1638300"/>
          </a:xfrm>
          <a:prstGeom prst="rect">
            <a:avLst/>
          </a:prstGeom>
        </p:spPr>
      </p:pic>
      <p:sp>
        <p:nvSpPr>
          <p:cNvPr id="2" name="Titel 1"/>
          <p:cNvSpPr>
            <a:spLocks noGrp="1"/>
          </p:cNvSpPr>
          <p:nvPr>
            <p:ph type="ctrTitle"/>
          </p:nvPr>
        </p:nvSpPr>
        <p:spPr>
          <a:xfrm>
            <a:off x="827584" y="476672"/>
            <a:ext cx="7772400" cy="1044526"/>
          </a:xfrm>
        </p:spPr>
        <p:txBody>
          <a:bodyPr/>
          <a:lstStyle/>
          <a:p>
            <a:pPr algn="ctr"/>
            <a:r>
              <a:rPr lang="en-US" sz="2800" dirty="0">
                <a:latin typeface="Baskerville" panose="02020502070401020303" pitchFamily="18" charset="0"/>
                <a:ea typeface="Baskerville" panose="02020502070401020303" pitchFamily="18" charset="0"/>
              </a:rPr>
              <a:t>Thank you for your attention!</a:t>
            </a:r>
            <a:br>
              <a:rPr lang="en-US" sz="2800" dirty="0">
                <a:latin typeface="Baskerville" panose="02020502070401020303" pitchFamily="18" charset="0"/>
                <a:ea typeface="Baskerville" panose="02020502070401020303" pitchFamily="18" charset="0"/>
              </a:rPr>
            </a:br>
            <a:r>
              <a:rPr lang="en-US" sz="2800" dirty="0">
                <a:latin typeface="Baskerville" panose="02020502070401020303" pitchFamily="18" charset="0"/>
                <a:ea typeface="Baskerville" panose="02020502070401020303" pitchFamily="18" charset="0"/>
              </a:rPr>
              <a:t/>
            </a:r>
            <a:br>
              <a:rPr lang="en-US" sz="2800" dirty="0">
                <a:latin typeface="Baskerville" panose="02020502070401020303" pitchFamily="18" charset="0"/>
                <a:ea typeface="Baskerville" panose="02020502070401020303" pitchFamily="18" charset="0"/>
              </a:rPr>
            </a:br>
            <a:r>
              <a:rPr lang="en-US" sz="2800" dirty="0">
                <a:latin typeface="Baskerville" panose="02020502070401020303" pitchFamily="18" charset="0"/>
                <a:ea typeface="Baskerville" panose="02020502070401020303" pitchFamily="18" charset="0"/>
              </a:rPr>
              <a:t>Please follow us:</a:t>
            </a:r>
            <a:r>
              <a:rPr lang="en-US" dirty="0"/>
              <a:t/>
            </a:r>
            <a:br>
              <a:rPr lang="en-US" dirty="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t>
            </a:r>
            <a:r>
              <a:rPr lang="en-US" dirty="0" smtClean="0"/>
              <a:t>                   </a:t>
            </a:r>
            <a:r>
              <a:rPr lang="en-US" sz="9600" dirty="0" smtClean="0"/>
              <a:t>X</a:t>
            </a:r>
            <a:endParaRPr lang="en-US" sz="9600" b="0" dirty="0"/>
          </a:p>
        </p:txBody>
      </p:sp>
      <p:pic>
        <p:nvPicPr>
          <p:cNvPr id="7" name="Grafik 6" descr="Ein Bild, das Logo enthält.&#10;&#10;Automatisch generierte Beschreibung">
            <a:extLst>
              <a:ext uri="{FF2B5EF4-FFF2-40B4-BE49-F238E27FC236}">
                <a16:creationId xmlns:a16="http://schemas.microsoft.com/office/drawing/2014/main" id="{4E75663D-2628-2EB8-BAE4-116D20C915B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7624" y="3068960"/>
            <a:ext cx="1930400" cy="1638300"/>
          </a:xfrm>
          <a:prstGeom prst="rect">
            <a:avLst/>
          </a:prstGeom>
        </p:spPr>
      </p:pic>
      <p:sp>
        <p:nvSpPr>
          <p:cNvPr id="10" name="Textfeld 9">
            <a:extLst>
              <a:ext uri="{FF2B5EF4-FFF2-40B4-BE49-F238E27FC236}">
                <a16:creationId xmlns:a16="http://schemas.microsoft.com/office/drawing/2014/main" id="{AC00B2D1-6EE1-3F84-D43D-9390AC280AE5}"/>
              </a:ext>
            </a:extLst>
          </p:cNvPr>
          <p:cNvSpPr txBox="1"/>
          <p:nvPr/>
        </p:nvSpPr>
        <p:spPr>
          <a:xfrm>
            <a:off x="5281331" y="2610315"/>
            <a:ext cx="1991659" cy="648072"/>
          </a:xfrm>
          <a:prstGeom prst="rect">
            <a:avLst/>
          </a:prstGeom>
          <a:noFill/>
        </p:spPr>
        <p:txBody>
          <a:bodyPr wrap="square" lIns="0" tIns="0" rIns="0" bIns="0" rtlCol="0">
            <a:noAutofit/>
          </a:bodyPr>
          <a:lstStyle/>
          <a:p>
            <a:pPr>
              <a:lnSpc>
                <a:spcPts val="2200"/>
              </a:lnSpc>
            </a:pPr>
            <a:r>
              <a:rPr lang="en-AU" dirty="0"/>
              <a:t>@</a:t>
            </a:r>
            <a:r>
              <a:rPr lang="en-AU" dirty="0" err="1"/>
              <a:t>avubabasel</a:t>
            </a:r>
            <a:endParaRPr lang="en-AU" dirty="0"/>
          </a:p>
        </p:txBody>
      </p:sp>
      <p:sp>
        <p:nvSpPr>
          <p:cNvPr id="11" name="Textfeld 10">
            <a:extLst>
              <a:ext uri="{FF2B5EF4-FFF2-40B4-BE49-F238E27FC236}">
                <a16:creationId xmlns:a16="http://schemas.microsoft.com/office/drawing/2014/main" id="{3CE18D63-DFA1-DC07-8177-91B384F6A407}"/>
              </a:ext>
            </a:extLst>
          </p:cNvPr>
          <p:cNvSpPr txBox="1"/>
          <p:nvPr/>
        </p:nvSpPr>
        <p:spPr>
          <a:xfrm>
            <a:off x="1475656" y="2609850"/>
            <a:ext cx="1991659" cy="648072"/>
          </a:xfrm>
          <a:prstGeom prst="rect">
            <a:avLst/>
          </a:prstGeom>
          <a:noFill/>
        </p:spPr>
        <p:txBody>
          <a:bodyPr wrap="square" lIns="0" tIns="0" rIns="0" bIns="0" rtlCol="0">
            <a:noAutofit/>
          </a:bodyPr>
          <a:lstStyle/>
          <a:p>
            <a:pPr>
              <a:lnSpc>
                <a:spcPts val="2200"/>
              </a:lnSpc>
            </a:pPr>
            <a:r>
              <a:rPr lang="en-AU" dirty="0"/>
              <a:t>@</a:t>
            </a:r>
            <a:r>
              <a:rPr lang="en-AU" dirty="0" err="1"/>
              <a:t>avuba</a:t>
            </a:r>
            <a:endParaRPr lang="en-AU" dirty="0"/>
          </a:p>
        </p:txBody>
      </p:sp>
    </p:spTree>
    <p:extLst>
      <p:ext uri="{BB962C8B-B14F-4D97-AF65-F5344CB8AC3E}">
        <p14:creationId xmlns:p14="http://schemas.microsoft.com/office/powerpoint/2010/main" val="276832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sz="2000" dirty="0">
                <a:latin typeface="+mn-lt"/>
              </a:rPr>
              <a:t>Agenda</a:t>
            </a:r>
          </a:p>
        </p:txBody>
      </p:sp>
      <p:sp>
        <p:nvSpPr>
          <p:cNvPr id="5" name="Foliennummernplatzhalter 4"/>
          <p:cNvSpPr>
            <a:spLocks noGrp="1"/>
          </p:cNvSpPr>
          <p:nvPr>
            <p:ph type="sldNum" sz="quarter" idx="12"/>
          </p:nvPr>
        </p:nvSpPr>
        <p:spPr/>
        <p:txBody>
          <a:bodyPr/>
          <a:lstStyle/>
          <a:p>
            <a:fld id="{B3811826-9277-4232-A2B5-17D05DFC7392}" type="slidenum">
              <a:rPr lang="en-US" smtClean="0"/>
              <a:pPr/>
              <a:t>3</a:t>
            </a:fld>
            <a:endParaRPr lang="en-US" dirty="0"/>
          </a:p>
        </p:txBody>
      </p:sp>
      <p:graphicFrame>
        <p:nvGraphicFramePr>
          <p:cNvPr id="6" name="Tabelle 5"/>
          <p:cNvGraphicFramePr>
            <a:graphicFrameLocks noGrp="1"/>
          </p:cNvGraphicFramePr>
          <p:nvPr>
            <p:extLst>
              <p:ext uri="{D42A27DB-BD31-4B8C-83A1-F6EECF244321}">
                <p14:modId xmlns:p14="http://schemas.microsoft.com/office/powerpoint/2010/main" val="4005981884"/>
              </p:ext>
            </p:extLst>
          </p:nvPr>
        </p:nvGraphicFramePr>
        <p:xfrm>
          <a:off x="431799" y="1818282"/>
          <a:ext cx="8280400" cy="1817280"/>
        </p:xfrm>
        <a:graphic>
          <a:graphicData uri="http://schemas.openxmlformats.org/drawingml/2006/table">
            <a:tbl>
              <a:tblPr firstRow="1" bandRow="1">
                <a:tableStyleId>{2D5ABB26-0587-4C30-8999-92F81FD0307C}</a:tableStyleId>
              </a:tblPr>
              <a:tblGrid>
                <a:gridCol w="611808">
                  <a:extLst>
                    <a:ext uri="{9D8B030D-6E8A-4147-A177-3AD203B41FA5}">
                      <a16:colId xmlns:a16="http://schemas.microsoft.com/office/drawing/2014/main" val="20000"/>
                    </a:ext>
                  </a:extLst>
                </a:gridCol>
                <a:gridCol w="7668592">
                  <a:extLst>
                    <a:ext uri="{9D8B030D-6E8A-4147-A177-3AD203B41FA5}">
                      <a16:colId xmlns:a16="http://schemas.microsoft.com/office/drawing/2014/main" val="20001"/>
                    </a:ext>
                  </a:extLst>
                </a:gridCol>
              </a:tblGrid>
              <a:tr h="370840">
                <a:tc>
                  <a:txBody>
                    <a:bodyPr/>
                    <a:lstStyle/>
                    <a:p>
                      <a:r>
                        <a:rPr lang="en-US" noProof="0" dirty="0"/>
                        <a:t>1</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During your dissertation </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US" noProof="0" dirty="0"/>
                        <a:t>2</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a:t>Completing your dissertation</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noProof="0" dirty="0"/>
                        <a:t>3</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Questions and answers</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noProof="0" dirty="0"/>
                        <a:t>4</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Feedback on the event</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422703"/>
                  </a:ext>
                </a:extLst>
              </a:tr>
            </a:tbl>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344061606"/>
              </p:ext>
            </p:extLst>
          </p:nvPr>
        </p:nvGraphicFramePr>
        <p:xfrm>
          <a:off x="406466" y="4293072"/>
          <a:ext cx="3593136" cy="1944216"/>
        </p:xfrm>
        <a:graphic>
          <a:graphicData uri="http://schemas.openxmlformats.org/presentationml/2006/ole">
            <mc:AlternateContent xmlns:mc="http://schemas.openxmlformats.org/markup-compatibility/2006">
              <mc:Choice xmlns:v="urn:schemas-microsoft-com:vml" Requires="v">
                <p:oleObj spid="_x0000_s1029" name="Acrobat Document" r:id="rId4" imgW="2423160" imgH="1310760" progId="Acrobat.Document.2017">
                  <p:embed/>
                </p:oleObj>
              </mc:Choice>
              <mc:Fallback>
                <p:oleObj name="Acrobat Document" r:id="rId4" imgW="2423160" imgH="1310760" progId="Acrobat.Document.2017">
                  <p:embed/>
                  <p:pic>
                    <p:nvPicPr>
                      <p:cNvPr id="20" name="Objekt 19"/>
                      <p:cNvPicPr/>
                      <p:nvPr/>
                    </p:nvPicPr>
                    <p:blipFill>
                      <a:blip r:embed="rId5"/>
                      <a:stretch>
                        <a:fillRect/>
                      </a:stretch>
                    </p:blipFill>
                    <p:spPr>
                      <a:xfrm>
                        <a:off x="406466" y="4293072"/>
                        <a:ext cx="3593136" cy="1944216"/>
                      </a:xfrm>
                      <a:prstGeom prst="rect">
                        <a:avLst/>
                      </a:prstGeom>
                    </p:spPr>
                  </p:pic>
                </p:oleObj>
              </mc:Fallback>
            </mc:AlternateContent>
          </a:graphicData>
        </a:graphic>
      </p:graphicFrame>
      <p:sp>
        <p:nvSpPr>
          <p:cNvPr id="3" name="Textfeld 2"/>
          <p:cNvSpPr txBox="1"/>
          <p:nvPr/>
        </p:nvSpPr>
        <p:spPr>
          <a:xfrm>
            <a:off x="4625236" y="4587130"/>
            <a:ext cx="3943208" cy="714078"/>
          </a:xfrm>
          <a:prstGeom prst="rect">
            <a:avLst/>
          </a:prstGeom>
          <a:noFill/>
          <a:ln w="19050">
            <a:solidFill>
              <a:srgbClr val="48A299"/>
            </a:solidFill>
          </a:ln>
        </p:spPr>
        <p:txBody>
          <a:bodyPr wrap="square" lIns="0" tIns="0" rIns="0" bIns="0" rtlCol="0">
            <a:noAutofit/>
          </a:bodyPr>
          <a:lstStyle/>
          <a:p>
            <a:pPr>
              <a:lnSpc>
                <a:spcPts val="2200"/>
              </a:lnSpc>
            </a:pPr>
            <a:r>
              <a:rPr lang="en-US" b="1" dirty="0">
                <a:solidFill>
                  <a:srgbClr val="EB829B"/>
                </a:solidFill>
              </a:rPr>
              <a:t>Slides and important links are available on our website</a:t>
            </a:r>
            <a:r>
              <a:rPr lang="en-US" dirty="0"/>
              <a:t/>
            </a:r>
            <a:br>
              <a:rPr lang="en-US" dirty="0"/>
            </a:br>
            <a:endParaRPr lang="en-US" dirty="0"/>
          </a:p>
          <a:p>
            <a:pPr>
              <a:lnSpc>
                <a:spcPts val="2200"/>
              </a:lnSpc>
            </a:pPr>
            <a:endParaRPr lang="de-CH" dirty="0"/>
          </a:p>
        </p:txBody>
      </p:sp>
      <p:sp>
        <p:nvSpPr>
          <p:cNvPr id="11"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417914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sz="2000" dirty="0">
                <a:latin typeface="+mn-lt"/>
              </a:rPr>
              <a:t>Content</a:t>
            </a:r>
          </a:p>
        </p:txBody>
      </p:sp>
      <p:sp>
        <p:nvSpPr>
          <p:cNvPr id="5" name="Foliennummernplatzhalter 4"/>
          <p:cNvSpPr>
            <a:spLocks noGrp="1"/>
          </p:cNvSpPr>
          <p:nvPr>
            <p:ph type="sldNum" sz="quarter" idx="12"/>
          </p:nvPr>
        </p:nvSpPr>
        <p:spPr/>
        <p:txBody>
          <a:bodyPr/>
          <a:lstStyle/>
          <a:p>
            <a:fld id="{B3811826-9277-4232-A2B5-17D05DFC7392}" type="slidenum">
              <a:rPr lang="en-US" smtClean="0"/>
              <a:pPr/>
              <a:t>4</a:t>
            </a:fld>
            <a:endParaRPr lang="en-US" dirty="0"/>
          </a:p>
        </p:txBody>
      </p:sp>
      <p:graphicFrame>
        <p:nvGraphicFramePr>
          <p:cNvPr id="6" name="Tabelle 5"/>
          <p:cNvGraphicFramePr>
            <a:graphicFrameLocks noGrp="1"/>
          </p:cNvGraphicFramePr>
          <p:nvPr>
            <p:extLst>
              <p:ext uri="{D42A27DB-BD31-4B8C-83A1-F6EECF244321}">
                <p14:modId xmlns:p14="http://schemas.microsoft.com/office/powerpoint/2010/main" val="3338466374"/>
              </p:ext>
            </p:extLst>
          </p:nvPr>
        </p:nvGraphicFramePr>
        <p:xfrm>
          <a:off x="431800" y="1136849"/>
          <a:ext cx="8280400" cy="4543200"/>
        </p:xfrm>
        <a:graphic>
          <a:graphicData uri="http://schemas.openxmlformats.org/drawingml/2006/table">
            <a:tbl>
              <a:tblPr firstRow="1" bandRow="1">
                <a:tableStyleId>{2D5ABB26-0587-4C30-8999-92F81FD0307C}</a:tableStyleId>
              </a:tblPr>
              <a:tblGrid>
                <a:gridCol w="611808">
                  <a:extLst>
                    <a:ext uri="{9D8B030D-6E8A-4147-A177-3AD203B41FA5}">
                      <a16:colId xmlns:a16="http://schemas.microsoft.com/office/drawing/2014/main" val="20000"/>
                    </a:ext>
                  </a:extLst>
                </a:gridCol>
                <a:gridCol w="7668592">
                  <a:extLst>
                    <a:ext uri="{9D8B030D-6E8A-4147-A177-3AD203B41FA5}">
                      <a16:colId xmlns:a16="http://schemas.microsoft.com/office/drawing/2014/main" val="20001"/>
                    </a:ext>
                  </a:extLst>
                </a:gridCol>
              </a:tblGrid>
              <a:tr h="370840">
                <a:tc>
                  <a:txBody>
                    <a:bodyPr/>
                    <a:lstStyle/>
                    <a:p>
                      <a:r>
                        <a:rPr lang="en-US" noProof="0" dirty="0"/>
                        <a:t>1</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t>During your dissertation </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5D7D2"/>
                    </a:solidFill>
                  </a:tcPr>
                </a:tc>
                <a:extLst>
                  <a:ext uri="{0D108BD9-81ED-4DB2-BD59-A6C34878D82A}">
                    <a16:rowId xmlns:a16="http://schemas.microsoft.com/office/drawing/2014/main" val="10000"/>
                  </a:ext>
                </a:extLst>
              </a:tr>
              <a:tr h="370840">
                <a:tc>
                  <a:txBody>
                    <a:bodyPr/>
                    <a:lstStyle/>
                    <a:p>
                      <a:r>
                        <a:rPr lang="en-US" noProof="0" dirty="0"/>
                        <a:t>a)</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a:t>General conditions</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noProof="0" dirty="0"/>
                        <a:t>b)</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Teaching and a</a:t>
                      </a:r>
                      <a:r>
                        <a:rPr lang="en-US" baseline="0" noProof="0" dirty="0"/>
                        <a:t>dministration</a:t>
                      </a:r>
                      <a:endParaRPr lang="en-US" noProof="0" dirty="0"/>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noProof="0" dirty="0"/>
                        <a:t>c)</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Funding</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noProof="0" dirty="0"/>
                        <a:t>d)</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Data </a:t>
                      </a:r>
                      <a:r>
                        <a:rPr lang="en-US" baseline="0" noProof="0" dirty="0"/>
                        <a:t>management</a:t>
                      </a:r>
                      <a:endParaRPr lang="en-US" noProof="0" dirty="0"/>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noProof="0" dirty="0"/>
                        <a:t>e)</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Time and p</a:t>
                      </a:r>
                      <a:r>
                        <a:rPr lang="en-US" baseline="0" noProof="0" dirty="0"/>
                        <a:t>roject management</a:t>
                      </a:r>
                      <a:endParaRPr lang="en-US" noProof="0" dirty="0"/>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noProof="0" dirty="0"/>
                        <a:t>f)</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Visibility and building networks</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noProof="0" dirty="0"/>
                        <a:t>g)</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Communication and conflict management</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noProof="0" dirty="0"/>
                        <a:t>h)</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Mental health</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n-US" noProof="0" dirty="0"/>
                        <a:t>j) </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noProof="0" dirty="0"/>
                        <a:t>Permit Renewal: non-EU</a:t>
                      </a:r>
                    </a:p>
                  </a:txBody>
                  <a:tcPr marL="144000" marR="144000" marT="90000" marB="90000">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5213269"/>
                  </a:ext>
                </a:extLst>
              </a:tr>
            </a:tbl>
          </a:graphicData>
        </a:graphic>
      </p:graphicFrame>
      <p:sp>
        <p:nvSpPr>
          <p:cNvPr id="8"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415982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General Conditions </a:t>
            </a:r>
          </a:p>
        </p:txBody>
      </p:sp>
      <p:sp>
        <p:nvSpPr>
          <p:cNvPr id="7" name="Inhaltsplatzhalter 6"/>
          <p:cNvSpPr>
            <a:spLocks noGrp="1"/>
          </p:cNvSpPr>
          <p:nvPr>
            <p:ph idx="1"/>
          </p:nvPr>
        </p:nvSpPr>
        <p:spPr>
          <a:xfrm>
            <a:off x="432000" y="1201288"/>
            <a:ext cx="8388472" cy="3739880"/>
          </a:xfrm>
        </p:spPr>
        <p:txBody>
          <a:bodyPr/>
          <a:lstStyle/>
          <a:p>
            <a:pPr marL="285750" indent="-285750">
              <a:spcAft>
                <a:spcPts val="600"/>
              </a:spcAft>
              <a:buFont typeface="Arial" panose="020B0604020202020204" pitchFamily="34" charset="0"/>
              <a:buChar char="•"/>
            </a:pPr>
            <a:r>
              <a:rPr lang="en-US" dirty="0"/>
              <a:t>Depends on your contract </a:t>
            </a:r>
          </a:p>
          <a:p>
            <a:pPr marL="285750" indent="-285750">
              <a:spcAft>
                <a:spcPts val="600"/>
              </a:spcAft>
              <a:buFont typeface="Arial" panose="020B0604020202020204" pitchFamily="34" charset="0"/>
              <a:buChar char="•"/>
            </a:pPr>
            <a:r>
              <a:rPr lang="en-US" dirty="0"/>
              <a:t>Employment term: </a:t>
            </a:r>
            <a:r>
              <a:rPr lang="en-US" dirty="0">
                <a:solidFill>
                  <a:schemeClr val="accent6">
                    <a:lumMod val="75000"/>
                  </a:schemeClr>
                </a:solidFill>
              </a:rPr>
              <a:t>4+1 years maximum </a:t>
            </a:r>
          </a:p>
          <a:p>
            <a:pPr marL="285750" indent="-285750">
              <a:spcAft>
                <a:spcPts val="600"/>
              </a:spcAft>
              <a:buFont typeface="Arial" panose="020B0604020202020204" pitchFamily="34" charset="0"/>
              <a:buChar char="•"/>
            </a:pPr>
            <a:r>
              <a:rPr lang="en-US" dirty="0"/>
              <a:t>Prolongation in justified cases, e.g., due to academic training, familial obligations, only if funding is available)</a:t>
            </a:r>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r>
              <a:rPr lang="en-US" b="1" dirty="0"/>
              <a:t>Sign a d</a:t>
            </a:r>
            <a:r>
              <a:rPr lang="en-US" b="1" dirty="0">
                <a:solidFill>
                  <a:srgbClr val="000000"/>
                </a:solidFill>
                <a:ea typeface="Calibri"/>
                <a:cs typeface="Times New Roman"/>
              </a:rPr>
              <a:t>octoral agreement </a:t>
            </a:r>
          </a:p>
          <a:p>
            <a:pPr marL="465750" lvl="1" indent="-285750">
              <a:spcAft>
                <a:spcPts val="600"/>
              </a:spcAft>
              <a:buFont typeface="Arial" panose="020B0604020202020204" pitchFamily="34" charset="0"/>
              <a:buChar char="•"/>
            </a:pPr>
            <a:r>
              <a:rPr lang="en-US" dirty="0">
                <a:solidFill>
                  <a:srgbClr val="000000"/>
                </a:solidFill>
                <a:ea typeface="Calibri"/>
                <a:cs typeface="Times New Roman"/>
              </a:rPr>
              <a:t>Scope and frequency of reports</a:t>
            </a:r>
          </a:p>
          <a:p>
            <a:pPr marL="465750" lvl="1" indent="-285750">
              <a:spcAft>
                <a:spcPts val="600"/>
              </a:spcAft>
              <a:buFont typeface="Arial" panose="020B0604020202020204" pitchFamily="34" charset="0"/>
              <a:buChar char="•"/>
            </a:pPr>
            <a:r>
              <a:rPr lang="en-US" dirty="0">
                <a:solidFill>
                  <a:srgbClr val="000000"/>
                </a:solidFill>
                <a:ea typeface="Calibri"/>
                <a:cs typeface="Times New Roman"/>
              </a:rPr>
              <a:t>ECTS points &amp; additional requirements </a:t>
            </a:r>
          </a:p>
          <a:p>
            <a:pPr marL="465750" lvl="1" indent="-285750">
              <a:spcAft>
                <a:spcPts val="600"/>
              </a:spcAft>
              <a:buFont typeface="Arial" panose="020B0604020202020204" pitchFamily="34" charset="0"/>
              <a:buChar char="•"/>
            </a:pPr>
            <a:r>
              <a:rPr lang="en-US" dirty="0">
                <a:solidFill>
                  <a:srgbClr val="000000"/>
                </a:solidFill>
                <a:ea typeface="Calibri"/>
                <a:cs typeface="Times New Roman"/>
              </a:rPr>
              <a:t>in accordance with regulations of the faculty, doctoral programs</a:t>
            </a:r>
          </a:p>
          <a:p>
            <a:pPr marL="179387">
              <a:lnSpc>
                <a:spcPct val="115000"/>
              </a:lnSpc>
              <a:buClr>
                <a:srgbClr val="000000"/>
              </a:buClr>
            </a:pPr>
            <a:endParaRPr lang="en-US" dirty="0"/>
          </a:p>
          <a:p>
            <a:pPr marL="179387">
              <a:lnSpc>
                <a:spcPct val="115000"/>
              </a:lnSpc>
              <a:buClr>
                <a:srgbClr val="000000"/>
              </a:buClr>
            </a:pPr>
            <a:endParaRPr lang="en-US" b="1" dirty="0">
              <a:solidFill>
                <a:srgbClr val="000000"/>
              </a:solidFill>
              <a:ea typeface="Calibri"/>
              <a:cs typeface="Times New Roman"/>
            </a:endParaRPr>
          </a:p>
          <a:p>
            <a:pPr marL="179387">
              <a:lnSpc>
                <a:spcPct val="115000"/>
              </a:lnSpc>
              <a:buClr>
                <a:srgbClr val="000000"/>
              </a:buClr>
            </a:pPr>
            <a:r>
              <a:rPr lang="en-US" b="1" dirty="0">
                <a:solidFill>
                  <a:srgbClr val="000000"/>
                </a:solidFill>
                <a:ea typeface="Calibri"/>
                <a:cs typeface="Times New Roman"/>
              </a:rPr>
              <a:t>Who to contact in event of uncertainty</a:t>
            </a:r>
            <a:r>
              <a:rPr lang="en-US" dirty="0">
                <a:solidFill>
                  <a:srgbClr val="000000"/>
                </a:solidFill>
                <a:ea typeface="Calibri"/>
                <a:cs typeface="Times New Roman"/>
              </a:rPr>
              <a:t>: </a:t>
            </a:r>
          </a:p>
          <a:p>
            <a:pPr marL="536575" indent="-357188">
              <a:lnSpc>
                <a:spcPct val="115000"/>
              </a:lnSpc>
              <a:buClr>
                <a:srgbClr val="000000"/>
              </a:buClr>
              <a:buFont typeface="Wingdings"/>
              <a:buChar char=""/>
            </a:pPr>
            <a:r>
              <a:rPr lang="en-US" dirty="0">
                <a:solidFill>
                  <a:srgbClr val="000000"/>
                </a:solidFill>
                <a:ea typeface="Calibri"/>
                <a:cs typeface="Times New Roman"/>
              </a:rPr>
              <a:t>supervisor, members of the doctoral committee, faculty contacts, HR</a:t>
            </a:r>
          </a:p>
          <a:p>
            <a:pPr marL="179387">
              <a:lnSpc>
                <a:spcPct val="115000"/>
              </a:lnSpc>
              <a:buClr>
                <a:srgbClr val="000000"/>
              </a:buClr>
            </a:pPr>
            <a:endParaRPr lang="en-US" dirty="0">
              <a:solidFill>
                <a:srgbClr val="000000"/>
              </a:solidFill>
              <a:cs typeface="Times New Roman"/>
            </a:endParaRPr>
          </a:p>
          <a:p>
            <a:pPr marL="179387">
              <a:lnSpc>
                <a:spcPct val="115000"/>
              </a:lnSpc>
              <a:buClr>
                <a:srgbClr val="000000"/>
              </a:buClr>
            </a:pPr>
            <a:endParaRPr lang="de-CH" dirty="0"/>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5</a:t>
            </a:fld>
            <a:endParaRPr lang="en-US" dirty="0"/>
          </a:p>
        </p:txBody>
      </p:sp>
      <p:sp>
        <p:nvSpPr>
          <p:cNvPr id="6"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39714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Teaching and Administration</a:t>
            </a:r>
          </a:p>
        </p:txBody>
      </p:sp>
      <p:sp>
        <p:nvSpPr>
          <p:cNvPr id="3" name="Inhaltsplatzhalter 2"/>
          <p:cNvSpPr>
            <a:spLocks noGrp="1"/>
          </p:cNvSpPr>
          <p:nvPr>
            <p:ph idx="1"/>
          </p:nvPr>
        </p:nvSpPr>
        <p:spPr>
          <a:xfrm>
            <a:off x="432000" y="1201288"/>
            <a:ext cx="8280200" cy="5268173"/>
          </a:xfrm>
        </p:spPr>
        <p:txBody>
          <a:bodyPr>
            <a:spAutoFit/>
          </a:bodyPr>
          <a:lstStyle/>
          <a:p>
            <a:pPr>
              <a:lnSpc>
                <a:spcPct val="115000"/>
              </a:lnSpc>
              <a:spcAft>
                <a:spcPts val="1000"/>
              </a:spcAft>
            </a:pPr>
            <a:r>
              <a:rPr lang="en-US" b="1" dirty="0">
                <a:solidFill>
                  <a:srgbClr val="000000"/>
                </a:solidFill>
                <a:ea typeface="Calibri"/>
                <a:cs typeface="Times New Roman"/>
              </a:rPr>
              <a:t>Teaching </a:t>
            </a:r>
          </a:p>
          <a:p>
            <a:pPr marL="285750" indent="-285750">
              <a:lnSpc>
                <a:spcPct val="115000"/>
              </a:lnSpc>
              <a:spcAft>
                <a:spcPts val="1000"/>
              </a:spcAft>
              <a:buFont typeface="Arial" panose="020B0604020202020204" pitchFamily="34" charset="0"/>
              <a:buChar char="•"/>
            </a:pPr>
            <a:r>
              <a:rPr lang="en-US" dirty="0">
                <a:solidFill>
                  <a:schemeClr val="accent6">
                    <a:lumMod val="75000"/>
                  </a:schemeClr>
                </a:solidFill>
                <a:ea typeface="Calibri"/>
                <a:cs typeface="Times New Roman"/>
              </a:rPr>
              <a:t>Maximum 20% </a:t>
            </a:r>
            <a:r>
              <a:rPr lang="en-US" dirty="0">
                <a:solidFill>
                  <a:srgbClr val="000000"/>
                </a:solidFill>
                <a:ea typeface="Calibri"/>
                <a:cs typeface="Times New Roman"/>
              </a:rPr>
              <a:t>of your employment level can be dedicated to teaching (§ 24, 2 “</a:t>
            </a:r>
            <a:r>
              <a:rPr lang="en-US" dirty="0"/>
              <a:t>Regulation for academic personnel at the University of Basel</a:t>
            </a:r>
            <a:r>
              <a:rPr lang="en-US" dirty="0">
                <a:solidFill>
                  <a:srgbClr val="000000"/>
                </a:solidFill>
                <a:ea typeface="Calibri"/>
                <a:cs typeface="Times New Roman"/>
              </a:rPr>
              <a:t>”) </a:t>
            </a: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Details should be stated in your doctoral agreement </a:t>
            </a: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Academic positions sometimes require teaching experience</a:t>
            </a:r>
          </a:p>
          <a:p>
            <a:pPr marL="285750" indent="-285750">
              <a:lnSpc>
                <a:spcPct val="115000"/>
              </a:lnSpc>
              <a:spcAft>
                <a:spcPts val="1000"/>
              </a:spcAft>
              <a:buFont typeface="Arial" panose="020B0604020202020204" pitchFamily="34" charset="0"/>
              <a:buChar char="•"/>
            </a:pPr>
            <a:endParaRPr lang="en-US" dirty="0">
              <a:solidFill>
                <a:srgbClr val="000000"/>
              </a:solidFill>
              <a:ea typeface="Calibri"/>
              <a:cs typeface="Times New Roman"/>
            </a:endParaRPr>
          </a:p>
          <a:p>
            <a:pPr>
              <a:lnSpc>
                <a:spcPct val="115000"/>
              </a:lnSpc>
              <a:spcAft>
                <a:spcPts val="1000"/>
              </a:spcAft>
            </a:pPr>
            <a:r>
              <a:rPr lang="en-US" b="1" dirty="0">
                <a:solidFill>
                  <a:srgbClr val="000000"/>
                </a:solidFill>
                <a:ea typeface="Calibri"/>
                <a:cs typeface="Times New Roman"/>
              </a:rPr>
              <a:t>Administration</a:t>
            </a: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Assistants can also perform administrative tasks</a:t>
            </a:r>
          </a:p>
          <a:p>
            <a:pPr marL="285750" indent="-285750">
              <a:lnSpc>
                <a:spcPct val="115000"/>
              </a:lnSpc>
              <a:spcAft>
                <a:spcPts val="1000"/>
              </a:spcAft>
              <a:buFont typeface="Arial" panose="020B0604020202020204" pitchFamily="34" charset="0"/>
              <a:buChar char="•"/>
            </a:pPr>
            <a:r>
              <a:rPr lang="en-US" dirty="0">
                <a:solidFill>
                  <a:schemeClr val="accent6">
                    <a:lumMod val="75000"/>
                  </a:schemeClr>
                </a:solidFill>
                <a:ea typeface="Calibri"/>
                <a:cs typeface="Times New Roman"/>
              </a:rPr>
              <a:t>At least 60% </a:t>
            </a:r>
            <a:r>
              <a:rPr lang="en-US" dirty="0">
                <a:solidFill>
                  <a:srgbClr val="000000"/>
                </a:solidFill>
                <a:ea typeface="Calibri"/>
                <a:cs typeface="Times New Roman"/>
              </a:rPr>
              <a:t>of your workload must be dedicated to your research </a:t>
            </a:r>
            <a:r>
              <a:rPr lang="en-US" b="1" dirty="0">
                <a:solidFill>
                  <a:srgbClr val="000000"/>
                </a:solidFill>
                <a:ea typeface="Calibri"/>
                <a:cs typeface="Times New Roman"/>
              </a:rPr>
              <a:t>PROTECTED TIME </a:t>
            </a:r>
            <a:r>
              <a:rPr lang="en-US" dirty="0">
                <a:solidFill>
                  <a:srgbClr val="000000"/>
                </a:solidFill>
                <a:ea typeface="Calibri"/>
                <a:cs typeface="Times New Roman"/>
              </a:rPr>
              <a:t>(§ 24, 2 “</a:t>
            </a:r>
            <a:r>
              <a:rPr lang="en-US" dirty="0"/>
              <a:t>Regulation for academic personnel at the University of Basel</a:t>
            </a:r>
            <a:r>
              <a:rPr lang="en-US" dirty="0">
                <a:solidFill>
                  <a:srgbClr val="000000"/>
                </a:solidFill>
                <a:ea typeface="Calibri"/>
                <a:cs typeface="Times New Roman"/>
              </a:rPr>
              <a:t>”) </a:t>
            </a:r>
          </a:p>
          <a:p>
            <a:pPr>
              <a:lnSpc>
                <a:spcPct val="115000"/>
              </a:lnSpc>
              <a:spcAft>
                <a:spcPts val="1000"/>
              </a:spcAft>
            </a:pPr>
            <a:endParaRPr lang="en-US" dirty="0">
              <a:solidFill>
                <a:srgbClr val="000000"/>
              </a:solidFill>
              <a:ea typeface="Calibri"/>
              <a:cs typeface="Times New Roman"/>
            </a:endParaRPr>
          </a:p>
          <a:p>
            <a:pPr marL="285750" indent="-285750">
              <a:lnSpc>
                <a:spcPct val="115000"/>
              </a:lnSpc>
              <a:spcAft>
                <a:spcPts val="1000"/>
              </a:spcAft>
              <a:buFont typeface="Symbol" panose="05050102010706020507" pitchFamily="18" charset="2"/>
              <a:buChar char="-"/>
            </a:pPr>
            <a:endParaRPr lang="en-US" dirty="0">
              <a:solidFill>
                <a:srgbClr val="000000"/>
              </a:solidFill>
              <a:ea typeface="Calibri"/>
              <a:cs typeface="Times New Roman"/>
            </a:endParaRP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6</a:t>
            </a:fld>
            <a:endParaRPr lang="en-US"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320781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solidFill>
                  <a:schemeClr val="accent1">
                    <a:lumMod val="75000"/>
                  </a:schemeClr>
                </a:solidFill>
              </a:rPr>
              <a:t>Funding</a:t>
            </a:r>
            <a:endParaRPr lang="de-CH" dirty="0">
              <a:solidFill>
                <a:schemeClr val="accent1">
                  <a:lumMod val="75000"/>
                </a:schemeClr>
              </a:solidFill>
            </a:endParaRPr>
          </a:p>
        </p:txBody>
      </p:sp>
      <p:sp>
        <p:nvSpPr>
          <p:cNvPr id="3" name="Inhaltsplatzhalter 2"/>
          <p:cNvSpPr>
            <a:spLocks noGrp="1"/>
          </p:cNvSpPr>
          <p:nvPr>
            <p:ph idx="1"/>
          </p:nvPr>
        </p:nvSpPr>
        <p:spPr/>
        <p:txBody>
          <a:bodyPr/>
          <a:lstStyle/>
          <a:p>
            <a:r>
              <a:rPr lang="de-CH" dirty="0"/>
              <a:t>Career </a:t>
            </a:r>
            <a:r>
              <a:rPr lang="de-CH" dirty="0" err="1"/>
              <a:t>Advancement</a:t>
            </a:r>
            <a:r>
              <a:rPr lang="de-CH" dirty="0"/>
              <a:t> Office – </a:t>
            </a:r>
            <a:r>
              <a:rPr lang="de-CH" dirty="0" err="1"/>
              <a:t>information</a:t>
            </a:r>
            <a:r>
              <a:rPr lang="de-CH" dirty="0"/>
              <a:t> on </a:t>
            </a:r>
            <a:r>
              <a:rPr lang="de-CH" dirty="0" err="1"/>
              <a:t>funding</a:t>
            </a:r>
            <a:r>
              <a:rPr lang="de-CH" dirty="0"/>
              <a:t> </a:t>
            </a:r>
            <a:r>
              <a:rPr lang="de-CH" dirty="0" err="1"/>
              <a:t>opportunities</a:t>
            </a:r>
            <a:r>
              <a:rPr lang="de-CH" dirty="0"/>
              <a:t> </a:t>
            </a:r>
          </a:p>
          <a:p>
            <a:endParaRPr lang="de-CH" dirty="0"/>
          </a:p>
          <a:p>
            <a:pPr marL="285750" indent="-285750">
              <a:buFont typeface="Arial" panose="020B0604020202020204" pitchFamily="34" charset="0"/>
              <a:buChar char="•"/>
            </a:pPr>
            <a:r>
              <a:rPr lang="de-CH" dirty="0"/>
              <a:t>Research</a:t>
            </a:r>
          </a:p>
          <a:p>
            <a:pPr marL="285750" indent="-285750">
              <a:buFont typeface="Arial" panose="020B0604020202020204" pitchFamily="34" charset="0"/>
              <a:buChar char="•"/>
            </a:pPr>
            <a:r>
              <a:rPr lang="de-CH" dirty="0"/>
              <a:t>Mobility</a:t>
            </a:r>
          </a:p>
          <a:p>
            <a:pPr marL="285750" indent="-285750">
              <a:buFont typeface="Arial" panose="020B0604020202020204" pitchFamily="34" charset="0"/>
              <a:buChar char="•"/>
            </a:pPr>
            <a:r>
              <a:rPr lang="de-CH" dirty="0"/>
              <a:t>Parental support</a:t>
            </a:r>
          </a:p>
          <a:p>
            <a:r>
              <a:rPr lang="en-US" u="sng" dirty="0" err="1">
                <a:solidFill>
                  <a:srgbClr val="0000FF"/>
                </a:solidFill>
              </a:rPr>
              <a:t>www.unibas.ch</a:t>
            </a:r>
            <a:r>
              <a:rPr lang="en-US" u="sng" dirty="0">
                <a:solidFill>
                  <a:srgbClr val="0000FF"/>
                </a:solidFill>
              </a:rPr>
              <a:t>/en/Research/Individual-</a:t>
            </a:r>
            <a:r>
              <a:rPr lang="en-US" u="sng" dirty="0" err="1">
                <a:solidFill>
                  <a:srgbClr val="0000FF"/>
                </a:solidFill>
              </a:rPr>
              <a:t>Funding.html</a:t>
            </a:r>
            <a:endParaRPr lang="de-CH" u="sng" dirty="0">
              <a:solidFill>
                <a:srgbClr val="0000FF"/>
              </a:solidFill>
            </a:endParaRPr>
          </a:p>
          <a:p>
            <a:pPr marL="285750" indent="-285750">
              <a:buFont typeface="Arial" panose="020B0604020202020204" pitchFamily="34" charset="0"/>
              <a:buChar char="•"/>
            </a:pPr>
            <a:endParaRPr lang="de-CH" u="sng" dirty="0">
              <a:solidFill>
                <a:srgbClr val="0000FF"/>
              </a:solidFill>
            </a:endParaRPr>
          </a:p>
          <a:p>
            <a:endParaRPr lang="en-US" dirty="0"/>
          </a:p>
          <a:p>
            <a:r>
              <a:rPr lang="en-US" dirty="0"/>
              <a:t>“Career Funding for PhDs” </a:t>
            </a:r>
          </a:p>
          <a:p>
            <a:endParaRPr lang="en-US" dirty="0"/>
          </a:p>
          <a:p>
            <a:pPr marL="285750" indent="-285750">
              <a:buFont typeface="Arial" panose="020B0604020202020204" pitchFamily="34" charset="0"/>
              <a:buChar char="•"/>
            </a:pPr>
            <a:r>
              <a:rPr lang="de-CH" dirty="0"/>
              <a:t>Graduate Center (GRACE); Transferable Skills</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endParaRPr lang="de-CH" dirty="0"/>
          </a:p>
          <a:p>
            <a:r>
              <a:rPr lang="en-US" dirty="0"/>
              <a:t>Funding is vital to pursue an academic career</a:t>
            </a:r>
          </a:p>
          <a:p>
            <a:r>
              <a:rPr lang="de-CH" dirty="0" err="1"/>
              <a:t>Some</a:t>
            </a:r>
            <a:r>
              <a:rPr lang="de-CH" dirty="0"/>
              <a:t> </a:t>
            </a:r>
            <a:r>
              <a:rPr lang="de-CH" dirty="0" err="1"/>
              <a:t>faculties</a:t>
            </a:r>
            <a:r>
              <a:rPr lang="de-CH" dirty="0"/>
              <a:t> / </a:t>
            </a:r>
            <a:r>
              <a:rPr lang="de-CH" dirty="0" err="1"/>
              <a:t>research</a:t>
            </a:r>
            <a:r>
              <a:rPr lang="de-CH" dirty="0"/>
              <a:t> </a:t>
            </a:r>
            <a:r>
              <a:rPr lang="de-CH" dirty="0" err="1"/>
              <a:t>groups</a:t>
            </a:r>
            <a:r>
              <a:rPr lang="de-CH" dirty="0"/>
              <a:t> </a:t>
            </a:r>
            <a:r>
              <a:rPr lang="de-CH" dirty="0" err="1"/>
              <a:t>may</a:t>
            </a:r>
            <a:r>
              <a:rPr lang="de-CH" dirty="0"/>
              <a:t> </a:t>
            </a:r>
            <a:r>
              <a:rPr lang="de-CH" dirty="0" err="1"/>
              <a:t>have</a:t>
            </a:r>
            <a:r>
              <a:rPr lang="de-CH" dirty="0"/>
              <a:t> additional </a:t>
            </a:r>
            <a:r>
              <a:rPr lang="de-CH" dirty="0" err="1"/>
              <a:t>funding</a:t>
            </a:r>
            <a:r>
              <a:rPr lang="de-CH" dirty="0"/>
              <a:t> </a:t>
            </a:r>
            <a:r>
              <a:rPr lang="de-CH" dirty="0" err="1"/>
              <a:t>sources</a:t>
            </a:r>
            <a:endParaRPr lang="de-CH" dirty="0"/>
          </a:p>
          <a:p>
            <a:endParaRPr lang="de-CH" dirty="0"/>
          </a:p>
          <a:p>
            <a:pPr marL="285750" indent="-285750">
              <a:buFont typeface="Symbol" panose="05050102010706020507" pitchFamily="18" charset="2"/>
              <a:buChar char="-"/>
            </a:pPr>
            <a:endParaRPr lang="de-CH" dirty="0"/>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de-CH" smtClean="0"/>
              <a:pPr/>
              <a:t>7</a:t>
            </a:fld>
            <a:endParaRPr lang="de-CH" dirty="0"/>
          </a:p>
        </p:txBody>
      </p:sp>
      <p:sp>
        <p:nvSpPr>
          <p:cNvPr id="11"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2712099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Data Management</a:t>
            </a:r>
          </a:p>
        </p:txBody>
      </p:sp>
      <p:sp>
        <p:nvSpPr>
          <p:cNvPr id="7" name="Inhaltsplatzhalter 6"/>
          <p:cNvSpPr>
            <a:spLocks noGrp="1"/>
          </p:cNvSpPr>
          <p:nvPr>
            <p:ph idx="1"/>
          </p:nvPr>
        </p:nvSpPr>
        <p:spPr>
          <a:xfrm>
            <a:off x="431800" y="1008976"/>
            <a:ext cx="8280200" cy="4716462"/>
          </a:xfrm>
        </p:spPr>
        <p:txBody>
          <a:bodyPr/>
          <a:lstStyle/>
          <a:p>
            <a:pPr marL="285750" indent="-285750">
              <a:buFont typeface="Arial" panose="020B0604020202020204" pitchFamily="34" charset="0"/>
              <a:buChar char="•"/>
            </a:pPr>
            <a:r>
              <a:rPr lang="en-US" b="1" dirty="0"/>
              <a:t>Data management: </a:t>
            </a:r>
            <a:r>
              <a:rPr lang="en-US" dirty="0">
                <a:hlinkClick r:id="rId3"/>
              </a:rPr>
              <a:t>https://researchdata.unibas.ch/en/ </a:t>
            </a:r>
            <a:endParaRPr lang="en-US" dirty="0"/>
          </a:p>
          <a:p>
            <a:pPr marL="285750" indent="-285750">
              <a:buFont typeface="Arial" panose="020B0604020202020204" pitchFamily="34" charset="0"/>
              <a:buChar char="•"/>
            </a:pPr>
            <a:endParaRPr lang="en-US" dirty="0"/>
          </a:p>
          <a:p>
            <a:pPr marL="825750" lvl="3" indent="-285750">
              <a:buFont typeface="Arial" panose="020B0604020202020204" pitchFamily="34" charset="0"/>
              <a:buChar char="•"/>
            </a:pPr>
            <a:r>
              <a:rPr lang="de-CH" dirty="0"/>
              <a:t>Data </a:t>
            </a:r>
            <a:r>
              <a:rPr lang="de-CH" dirty="0" err="1"/>
              <a:t>collection</a:t>
            </a:r>
            <a:r>
              <a:rPr lang="de-CH" dirty="0"/>
              <a:t> </a:t>
            </a:r>
            <a:r>
              <a:rPr lang="de-CH" dirty="0" err="1"/>
              <a:t>and</a:t>
            </a:r>
            <a:r>
              <a:rPr lang="de-CH" dirty="0"/>
              <a:t> </a:t>
            </a:r>
            <a:r>
              <a:rPr lang="de-CH" dirty="0" err="1"/>
              <a:t>documentation</a:t>
            </a:r>
            <a:endParaRPr lang="de-CH" dirty="0"/>
          </a:p>
          <a:p>
            <a:pPr marL="825750" lvl="3" indent="-285750">
              <a:buFont typeface="Arial" panose="020B0604020202020204" pitchFamily="34" charset="0"/>
              <a:buChar char="•"/>
            </a:pPr>
            <a:r>
              <a:rPr lang="de-CH" dirty="0" err="1"/>
              <a:t>Ethics</a:t>
            </a:r>
            <a:r>
              <a:rPr lang="de-CH" dirty="0"/>
              <a:t>, legal </a:t>
            </a:r>
            <a:r>
              <a:rPr lang="de-CH" dirty="0" err="1"/>
              <a:t>and</a:t>
            </a:r>
            <a:r>
              <a:rPr lang="de-CH" dirty="0"/>
              <a:t> </a:t>
            </a:r>
            <a:r>
              <a:rPr lang="de-CH" dirty="0" err="1"/>
              <a:t>security</a:t>
            </a:r>
            <a:r>
              <a:rPr lang="de-CH" dirty="0"/>
              <a:t> </a:t>
            </a:r>
            <a:r>
              <a:rPr lang="de-CH" dirty="0" err="1"/>
              <a:t>issues</a:t>
            </a:r>
            <a:endParaRPr lang="de-CH" dirty="0"/>
          </a:p>
          <a:p>
            <a:pPr marL="825750" lvl="3" indent="-285750">
              <a:buFont typeface="Arial" panose="020B0604020202020204" pitchFamily="34" charset="0"/>
              <a:buChar char="•"/>
            </a:pPr>
            <a:r>
              <a:rPr lang="de-CH" dirty="0"/>
              <a:t>Data </a:t>
            </a:r>
            <a:r>
              <a:rPr lang="de-CH" dirty="0" err="1"/>
              <a:t>storage</a:t>
            </a:r>
            <a:r>
              <a:rPr lang="de-CH" dirty="0"/>
              <a:t> </a:t>
            </a:r>
            <a:r>
              <a:rPr lang="de-CH" dirty="0" err="1"/>
              <a:t>and</a:t>
            </a:r>
            <a:r>
              <a:rPr lang="de-CH" dirty="0"/>
              <a:t> </a:t>
            </a:r>
            <a:r>
              <a:rPr lang="de-CH" dirty="0" err="1"/>
              <a:t>preservation</a:t>
            </a:r>
            <a:endParaRPr lang="de-CH" dirty="0"/>
          </a:p>
          <a:p>
            <a:pPr marL="825750" lvl="3" indent="-285750">
              <a:buFont typeface="Arial" panose="020B0604020202020204" pitchFamily="34" charset="0"/>
              <a:buChar char="•"/>
            </a:pPr>
            <a:r>
              <a:rPr lang="de-CH" dirty="0"/>
              <a:t>Data </a:t>
            </a:r>
            <a:r>
              <a:rPr lang="de-CH" dirty="0" err="1"/>
              <a:t>sharing</a:t>
            </a:r>
            <a:r>
              <a:rPr lang="de-CH" dirty="0"/>
              <a:t> </a:t>
            </a:r>
            <a:r>
              <a:rPr lang="de-CH" dirty="0" err="1"/>
              <a:t>and</a:t>
            </a:r>
            <a:r>
              <a:rPr lang="de-CH" dirty="0"/>
              <a:t> </a:t>
            </a:r>
            <a:r>
              <a:rPr lang="de-CH" dirty="0" err="1"/>
              <a:t>re-use</a:t>
            </a:r>
            <a:endParaRPr lang="de-CH" dirty="0"/>
          </a:p>
          <a:p>
            <a:pPr marL="825750" lvl="3" indent="-285750">
              <a:buFont typeface="Arial" panose="020B0604020202020204" pitchFamily="34" charset="0"/>
              <a:buChar char="•"/>
            </a:pPr>
            <a:r>
              <a:rPr lang="en-US" b="1" dirty="0"/>
              <a:t>FAIR</a:t>
            </a:r>
            <a:r>
              <a:rPr lang="en-US" dirty="0"/>
              <a:t> Data Principles (Wilkinson et al. 2016, findable, accessible, interoperable, r</a:t>
            </a:r>
            <a:r>
              <a:rPr lang="de-CH" dirty="0" err="1"/>
              <a:t>eusable</a:t>
            </a:r>
            <a:r>
              <a:rPr lang="de-CH" dirty="0"/>
              <a:t>)</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b="1" dirty="0"/>
              <a:t>Data </a:t>
            </a:r>
            <a:r>
              <a:rPr lang="de-CH" b="1" dirty="0" err="1"/>
              <a:t>storage</a:t>
            </a:r>
            <a:r>
              <a:rPr lang="de-CH" b="1" dirty="0"/>
              <a:t>: </a:t>
            </a:r>
            <a:r>
              <a:rPr lang="de-CH" dirty="0"/>
              <a:t>Individual </a:t>
            </a:r>
            <a:r>
              <a:rPr lang="de-CH" dirty="0" err="1"/>
              <a:t>folder</a:t>
            </a:r>
            <a:r>
              <a:rPr lang="de-CH" dirty="0"/>
              <a:t> </a:t>
            </a:r>
            <a:r>
              <a:rPr lang="de-CH" dirty="0" err="1"/>
              <a:t>structure</a:t>
            </a:r>
            <a:r>
              <a:rPr lang="de-CH" dirty="0"/>
              <a:t> (</a:t>
            </a:r>
            <a:r>
              <a:rPr lang="de-CH" dirty="0" err="1"/>
              <a:t>example</a:t>
            </a:r>
            <a:r>
              <a:rPr lang="de-CH" dirty="0"/>
              <a:t>)</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de-CH" dirty="0"/>
          </a:p>
          <a:p>
            <a:pPr marL="285750" indent="-285750">
              <a:buFont typeface="Symbol" panose="05050102010706020507" pitchFamily="18" charset="2"/>
              <a:buChar char="-"/>
            </a:pPr>
            <a:endParaRPr lang="de-CH" dirty="0"/>
          </a:p>
          <a:p>
            <a:pPr marL="285750" indent="-285750">
              <a:buFont typeface="Symbol" panose="05050102010706020507" pitchFamily="18" charset="2"/>
              <a:buChar char="-"/>
            </a:pPr>
            <a:endParaRPr lang="de-CH" dirty="0"/>
          </a:p>
          <a:p>
            <a:pPr marL="285750" indent="-285750">
              <a:buFont typeface="Symbol" panose="05050102010706020507" pitchFamily="18" charset="2"/>
              <a:buChar char="-"/>
            </a:pPr>
            <a:endParaRPr lang="de-CH" dirty="0"/>
          </a:p>
          <a:p>
            <a:pPr marL="285750" indent="-285750">
              <a:buFont typeface="Symbol" panose="05050102010706020507" pitchFamily="18" charset="2"/>
              <a:buChar char="-"/>
            </a:pPr>
            <a:endParaRPr lang="de-CH" dirty="0"/>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8</a:t>
            </a:fld>
            <a:endParaRPr lang="en-US" dirty="0"/>
          </a:p>
        </p:txBody>
      </p:sp>
      <p:sp>
        <p:nvSpPr>
          <p:cNvPr id="4" name="Rectangle 3"/>
          <p:cNvSpPr/>
          <p:nvPr/>
        </p:nvSpPr>
        <p:spPr>
          <a:xfrm>
            <a:off x="755576" y="4506609"/>
            <a:ext cx="1474787"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Research</a:t>
            </a:r>
          </a:p>
        </p:txBody>
      </p:sp>
      <p:sp>
        <p:nvSpPr>
          <p:cNvPr id="8" name="Rectangle 7"/>
          <p:cNvSpPr/>
          <p:nvPr/>
        </p:nvSpPr>
        <p:spPr>
          <a:xfrm>
            <a:off x="2338462" y="4506609"/>
            <a:ext cx="1474787"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Admin</a:t>
            </a:r>
          </a:p>
        </p:txBody>
      </p:sp>
      <p:sp>
        <p:nvSpPr>
          <p:cNvPr id="9" name="Rectangle 8"/>
          <p:cNvSpPr/>
          <p:nvPr/>
        </p:nvSpPr>
        <p:spPr>
          <a:xfrm>
            <a:off x="755576" y="4954063"/>
            <a:ext cx="1440000" cy="288000"/>
          </a:xfrm>
          <a:prstGeom prst="rect">
            <a:avLst/>
          </a:prstGeom>
          <a:solidFill>
            <a:srgbClr val="48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dirty="0"/>
              <a:t>Experiments</a:t>
            </a:r>
            <a:endParaRPr lang="de-CH" dirty="0"/>
          </a:p>
        </p:txBody>
      </p:sp>
      <p:sp>
        <p:nvSpPr>
          <p:cNvPr id="10" name="Rectangle 9"/>
          <p:cNvSpPr/>
          <p:nvPr/>
        </p:nvSpPr>
        <p:spPr>
          <a:xfrm>
            <a:off x="755576" y="5379048"/>
            <a:ext cx="1440000" cy="288000"/>
          </a:xfrm>
          <a:prstGeom prst="rect">
            <a:avLst/>
          </a:prstGeom>
          <a:solidFill>
            <a:srgbClr val="48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dirty="0"/>
              <a:t>Writing</a:t>
            </a:r>
            <a:endParaRPr lang="de-CH" dirty="0"/>
          </a:p>
        </p:txBody>
      </p:sp>
      <p:sp>
        <p:nvSpPr>
          <p:cNvPr id="12" name="Rectangle 11"/>
          <p:cNvSpPr/>
          <p:nvPr/>
        </p:nvSpPr>
        <p:spPr>
          <a:xfrm>
            <a:off x="2330979" y="4925762"/>
            <a:ext cx="1440000" cy="288000"/>
          </a:xfrm>
          <a:prstGeom prst="rect">
            <a:avLst/>
          </a:prstGeom>
          <a:solidFill>
            <a:srgbClr val="48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dirty="0"/>
              <a:t>Grants</a:t>
            </a:r>
          </a:p>
        </p:txBody>
      </p:sp>
      <p:sp>
        <p:nvSpPr>
          <p:cNvPr id="13" name="Rectangle 12"/>
          <p:cNvSpPr/>
          <p:nvPr/>
        </p:nvSpPr>
        <p:spPr>
          <a:xfrm>
            <a:off x="2319192" y="5352967"/>
            <a:ext cx="1440000" cy="288000"/>
          </a:xfrm>
          <a:prstGeom prst="rect">
            <a:avLst/>
          </a:prstGeom>
          <a:solidFill>
            <a:srgbClr val="48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dirty="0"/>
              <a:t>Teaching</a:t>
            </a:r>
          </a:p>
        </p:txBody>
      </p:sp>
      <p:sp>
        <p:nvSpPr>
          <p:cNvPr id="14" name="Rectangle 13"/>
          <p:cNvSpPr/>
          <p:nvPr/>
        </p:nvSpPr>
        <p:spPr>
          <a:xfrm>
            <a:off x="2310568" y="5785990"/>
            <a:ext cx="1440000" cy="288000"/>
          </a:xfrm>
          <a:prstGeom prst="rect">
            <a:avLst/>
          </a:prstGeom>
          <a:solidFill>
            <a:srgbClr val="48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dirty="0"/>
              <a:t>Travel</a:t>
            </a:r>
          </a:p>
        </p:txBody>
      </p:sp>
      <p:sp>
        <p:nvSpPr>
          <p:cNvPr id="15" name="Rectangle 14"/>
          <p:cNvSpPr/>
          <p:nvPr/>
        </p:nvSpPr>
        <p:spPr>
          <a:xfrm>
            <a:off x="2051720" y="4005064"/>
            <a:ext cx="1963999" cy="31310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err="1">
                <a:solidFill>
                  <a:schemeClr val="tx1"/>
                </a:solidFill>
              </a:rPr>
              <a:t>PhD</a:t>
            </a:r>
            <a:r>
              <a:rPr lang="de-CH" dirty="0">
                <a:solidFill>
                  <a:schemeClr val="tx1"/>
                </a:solidFill>
              </a:rPr>
              <a:t> </a:t>
            </a:r>
            <a:r>
              <a:rPr lang="de-CH" dirty="0" err="1">
                <a:solidFill>
                  <a:schemeClr val="tx1"/>
                </a:solidFill>
              </a:rPr>
              <a:t>data</a:t>
            </a:r>
            <a:r>
              <a:rPr lang="de-CH" dirty="0">
                <a:solidFill>
                  <a:schemeClr val="tx1"/>
                </a:solidFill>
              </a:rPr>
              <a:t> </a:t>
            </a:r>
            <a:r>
              <a:rPr lang="de-CH" dirty="0" err="1">
                <a:solidFill>
                  <a:schemeClr val="tx1"/>
                </a:solidFill>
              </a:rPr>
              <a:t>folder</a:t>
            </a:r>
            <a:endParaRPr lang="de-CH" dirty="0">
              <a:solidFill>
                <a:schemeClr val="tx1"/>
              </a:solidFill>
            </a:endParaRPr>
          </a:p>
        </p:txBody>
      </p:sp>
      <p:sp>
        <p:nvSpPr>
          <p:cNvPr id="16" name="Rectangle 15"/>
          <p:cNvSpPr/>
          <p:nvPr/>
        </p:nvSpPr>
        <p:spPr>
          <a:xfrm>
            <a:off x="3890716" y="4509461"/>
            <a:ext cx="1440000"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Education</a:t>
            </a:r>
          </a:p>
        </p:txBody>
      </p:sp>
      <p:sp>
        <p:nvSpPr>
          <p:cNvPr id="17" name="Rectangle 16"/>
          <p:cNvSpPr/>
          <p:nvPr/>
        </p:nvSpPr>
        <p:spPr>
          <a:xfrm>
            <a:off x="3883233" y="4928614"/>
            <a:ext cx="1440000" cy="288000"/>
          </a:xfrm>
          <a:prstGeom prst="rect">
            <a:avLst/>
          </a:prstGeom>
          <a:solidFill>
            <a:srgbClr val="48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dirty="0" err="1"/>
              <a:t>Certificates</a:t>
            </a:r>
            <a:endParaRPr lang="de-CH" sz="1600" dirty="0"/>
          </a:p>
        </p:txBody>
      </p:sp>
      <p:sp>
        <p:nvSpPr>
          <p:cNvPr id="18"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113691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schemeClr val="accent1">
                    <a:lumMod val="75000"/>
                  </a:schemeClr>
                </a:solidFill>
              </a:rPr>
              <a:t>Time and Project Management</a:t>
            </a:r>
          </a:p>
        </p:txBody>
      </p:sp>
      <p:sp>
        <p:nvSpPr>
          <p:cNvPr id="3" name="Inhaltsplatzhalter 2"/>
          <p:cNvSpPr>
            <a:spLocks noGrp="1"/>
          </p:cNvSpPr>
          <p:nvPr>
            <p:ph idx="1"/>
          </p:nvPr>
        </p:nvSpPr>
        <p:spPr>
          <a:xfrm>
            <a:off x="432000" y="1201288"/>
            <a:ext cx="8280200" cy="4658198"/>
          </a:xfrm>
        </p:spPr>
        <p:txBody>
          <a:bodyPr wrap="square">
            <a:spAutoFit/>
          </a:bodyPr>
          <a:lstStyle/>
          <a:p>
            <a:pPr lvl="0">
              <a:lnSpc>
                <a:spcPct val="115000"/>
              </a:lnSpc>
              <a:spcAft>
                <a:spcPts val="1000"/>
              </a:spcAft>
            </a:pPr>
            <a:r>
              <a:rPr lang="en-US" b="1" dirty="0">
                <a:solidFill>
                  <a:srgbClr val="000000"/>
                </a:solidFill>
                <a:ea typeface="Calibri"/>
                <a:cs typeface="Times New Roman"/>
              </a:rPr>
              <a:t>Top priority: reach the next qualification stage within 4 years!</a:t>
            </a:r>
          </a:p>
          <a:p>
            <a:pPr lvl="0">
              <a:lnSpc>
                <a:spcPct val="115000"/>
              </a:lnSpc>
              <a:spcAft>
                <a:spcPts val="1000"/>
              </a:spcAft>
            </a:pPr>
            <a:endParaRPr lang="en-US" b="1" dirty="0">
              <a:solidFill>
                <a:srgbClr val="000000"/>
              </a:solidFill>
              <a:ea typeface="Calibri"/>
              <a:cs typeface="Times New Roman"/>
            </a:endParaRP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Set goals, delays are normal</a:t>
            </a: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Plan time slots for concentrated work (beware: emails / phone) </a:t>
            </a:r>
            <a:r>
              <a:rPr lang="en-US" dirty="0">
                <a:solidFill>
                  <a:srgbClr val="000000"/>
                </a:solidFill>
                <a:ea typeface="Calibri"/>
                <a:cs typeface="Times New Roman"/>
                <a:sym typeface="Wingdings" pitchFamily="2" charset="2"/>
              </a:rPr>
              <a:t> weekly</a:t>
            </a:r>
            <a:endParaRPr lang="en-US" dirty="0">
              <a:solidFill>
                <a:srgbClr val="000000"/>
              </a:solidFill>
              <a:ea typeface="Calibri"/>
              <a:cs typeface="Times New Roman"/>
            </a:endParaRP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Plan breaks from work </a:t>
            </a:r>
            <a:r>
              <a:rPr lang="en-US" dirty="0">
                <a:solidFill>
                  <a:srgbClr val="000000"/>
                </a:solidFill>
                <a:ea typeface="Calibri"/>
                <a:cs typeface="Times New Roman"/>
                <a:sym typeface="Wingdings" pitchFamily="2" charset="2"/>
              </a:rPr>
              <a:t> weekly</a:t>
            </a:r>
            <a:endParaRPr lang="en-US" dirty="0">
              <a:solidFill>
                <a:srgbClr val="000000"/>
              </a:solidFill>
              <a:ea typeface="Calibri"/>
              <a:cs typeface="Times New Roman"/>
            </a:endParaRP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Plan (at least annual) meetings with your supervisors</a:t>
            </a: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Document all important meetings in your doctoral agreement </a:t>
            </a:r>
          </a:p>
          <a:p>
            <a:pPr marL="285750" indent="-285750">
              <a:lnSpc>
                <a:spcPct val="115000"/>
              </a:lnSpc>
              <a:spcAft>
                <a:spcPts val="1000"/>
              </a:spcAft>
              <a:buFont typeface="Arial" panose="020B0604020202020204" pitchFamily="34" charset="0"/>
              <a:buChar char="•"/>
            </a:pPr>
            <a:r>
              <a:rPr lang="en-US" dirty="0"/>
              <a:t>Agree with your supervisor on responsibilities and financial resources</a:t>
            </a:r>
            <a:endParaRPr lang="en-US" dirty="0">
              <a:solidFill>
                <a:srgbClr val="000000"/>
              </a:solidFill>
              <a:ea typeface="Calibri"/>
              <a:cs typeface="Times New Roman"/>
            </a:endParaRP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Track your time (record of working time and vacations taken</a:t>
            </a:r>
            <a:r>
              <a:rPr lang="en-US" dirty="0" smtClean="0">
                <a:solidFill>
                  <a:srgbClr val="000000"/>
                </a:solidFill>
                <a:ea typeface="Calibri"/>
                <a:cs typeface="Times New Roman"/>
              </a:rPr>
              <a:t>)</a:t>
            </a:r>
          </a:p>
          <a:p>
            <a:pPr marL="285750" indent="-285750">
              <a:lnSpc>
                <a:spcPct val="115000"/>
              </a:lnSpc>
              <a:spcAft>
                <a:spcPts val="1000"/>
              </a:spcAft>
              <a:buFont typeface="Arial" panose="020B0604020202020204" pitchFamily="34" charset="0"/>
              <a:buChar char="•"/>
            </a:pPr>
            <a:r>
              <a:rPr lang="en-US" dirty="0">
                <a:solidFill>
                  <a:srgbClr val="000000"/>
                </a:solidFill>
                <a:ea typeface="Calibri"/>
                <a:cs typeface="Times New Roman"/>
              </a:rPr>
              <a:t>excel available on the intranet (HR -&gt; Documents -&gt; Downloads -&gt; Work hours form</a:t>
            </a:r>
            <a:r>
              <a:rPr lang="en-US" dirty="0" smtClean="0">
                <a:solidFill>
                  <a:srgbClr val="000000"/>
                </a:solidFill>
                <a:ea typeface="Calibri"/>
                <a:cs typeface="Times New Roman"/>
              </a:rPr>
              <a:t>)</a:t>
            </a:r>
            <a:endParaRPr lang="en-US" dirty="0">
              <a:solidFill>
                <a:srgbClr val="000000"/>
              </a:solidFill>
              <a:ea typeface="Calibri"/>
              <a:cs typeface="Times New Roman"/>
            </a:endParaRPr>
          </a:p>
        </p:txBody>
      </p:sp>
      <p:sp>
        <p:nvSpPr>
          <p:cNvPr id="5" name="Foliennummernplatzhalter 4"/>
          <p:cNvSpPr>
            <a:spLocks noGrp="1"/>
          </p:cNvSpPr>
          <p:nvPr>
            <p:ph type="sldNum" sz="quarter" idx="4294967295"/>
          </p:nvPr>
        </p:nvSpPr>
        <p:spPr>
          <a:xfrm>
            <a:off x="8568444" y="6525344"/>
            <a:ext cx="143756" cy="180000"/>
          </a:xfrm>
        </p:spPr>
        <p:txBody>
          <a:bodyPr/>
          <a:lstStyle/>
          <a:p>
            <a:fld id="{B3811826-9277-4232-A2B5-17D05DFC7392}" type="slidenum">
              <a:rPr lang="en-US" smtClean="0"/>
              <a:pPr/>
              <a:t>9</a:t>
            </a:fld>
            <a:endParaRPr lang="en-US" dirty="0"/>
          </a:p>
        </p:txBody>
      </p:sp>
      <p:sp>
        <p:nvSpPr>
          <p:cNvPr id="7" name="Datumsplatzhalter 3"/>
          <p:cNvSpPr txBox="1">
            <a:spLocks/>
          </p:cNvSpPr>
          <p:nvPr/>
        </p:nvSpPr>
        <p:spPr>
          <a:xfrm>
            <a:off x="431800" y="6524626"/>
            <a:ext cx="2159000" cy="180000"/>
          </a:xfrm>
          <a:prstGeom prst="rect">
            <a:avLst/>
          </a:prstGeom>
        </p:spPr>
        <p:txBody>
          <a:bodyPr vert="horz" lIns="0" tIns="21600" rIns="0" bIns="0" rtlCol="0" anchor="t" anchorCtr="0"/>
          <a:lstStyle>
            <a:defPPr>
              <a:defRPr lang="de-DE"/>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Tips &amp; tricks for a successful PhD | avuba | </a:t>
            </a:r>
            <a:r>
              <a:rPr lang="en-US" dirty="0" smtClean="0"/>
              <a:t>2023</a:t>
            </a:r>
            <a:endParaRPr lang="de-CH" dirty="0"/>
          </a:p>
        </p:txBody>
      </p:sp>
    </p:spTree>
    <p:extLst>
      <p:ext uri="{BB962C8B-B14F-4D97-AF65-F5344CB8AC3E}">
        <p14:creationId xmlns:p14="http://schemas.microsoft.com/office/powerpoint/2010/main" val="3466309667"/>
      </p:ext>
    </p:extLst>
  </p:cSld>
  <p:clrMapOvr>
    <a:masterClrMapping/>
  </p:clrMapOvr>
</p:sld>
</file>

<file path=ppt/theme/theme1.xml><?xml version="1.0" encoding="utf-8"?>
<a:theme xmlns:a="http://schemas.openxmlformats.org/drawingml/2006/main" name="Larissa">
  <a:themeElements>
    <a:clrScheme name="Uni Basel">
      <a:dk1>
        <a:srgbClr val="000000"/>
      </a:dk1>
      <a:lt1>
        <a:srgbClr val="FFFFFF"/>
      </a:lt1>
      <a:dk2>
        <a:srgbClr val="006E6E"/>
      </a:dk2>
      <a:lt2>
        <a:srgbClr val="BEC3C8"/>
      </a:lt2>
      <a:accent1>
        <a:srgbClr val="A5D7D2"/>
      </a:accent1>
      <a:accent2>
        <a:srgbClr val="1EA5A5"/>
      </a:accent2>
      <a:accent3>
        <a:srgbClr val="2D373C"/>
      </a:accent3>
      <a:accent4>
        <a:srgbClr val="8C9196"/>
      </a:accent4>
      <a:accent5>
        <a:srgbClr val="D20537"/>
      </a:accent5>
      <a:accent6>
        <a:srgbClr val="EB829B"/>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ts val="2200"/>
          </a:lnSpc>
          <a:defRPr dirty="0"/>
        </a:defPPr>
      </a:lstStyle>
    </a:txDef>
  </a:objectDefaults>
  <a:extraClrSchemeLst>
    <a:extraClrScheme>
      <a:clrScheme name="Uni Basel">
        <a:dk1>
          <a:srgbClr val="000000"/>
        </a:dk1>
        <a:lt1>
          <a:srgbClr val="FFFFFF"/>
        </a:lt1>
        <a:dk2>
          <a:srgbClr val="006E6E"/>
        </a:dk2>
        <a:lt2>
          <a:srgbClr val="BEC3C8"/>
        </a:lt2>
        <a:accent1>
          <a:srgbClr val="A5D7D2"/>
        </a:accent1>
        <a:accent2>
          <a:srgbClr val="1EA5A5"/>
        </a:accent2>
        <a:accent3>
          <a:srgbClr val="2D373C"/>
        </a:accent3>
        <a:accent4>
          <a:srgbClr val="8C9196"/>
        </a:accent4>
        <a:accent5>
          <a:srgbClr val="D20537"/>
        </a:accent5>
        <a:accent6>
          <a:srgbClr val="EB829B"/>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2645</Words>
  <Application>Microsoft Office PowerPoint</Application>
  <PresentationFormat>Bildschirmpräsentation (4:3)</PresentationFormat>
  <Paragraphs>445</Paragraphs>
  <Slides>24</Slides>
  <Notes>24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2" baseType="lpstr">
      <vt:lpstr>Arial</vt:lpstr>
      <vt:lpstr>Baskerville</vt:lpstr>
      <vt:lpstr>Calibri</vt:lpstr>
      <vt:lpstr>Symbol</vt:lpstr>
      <vt:lpstr>Times New Roman</vt:lpstr>
      <vt:lpstr>Wingdings</vt:lpstr>
      <vt:lpstr>Larissa</vt:lpstr>
      <vt:lpstr>Acrobat Document</vt:lpstr>
      <vt:lpstr>PowerPoint-Präsentation</vt:lpstr>
      <vt:lpstr>Introduction</vt:lpstr>
      <vt:lpstr>Agenda</vt:lpstr>
      <vt:lpstr>Content</vt:lpstr>
      <vt:lpstr>General Conditions </vt:lpstr>
      <vt:lpstr>Teaching and Administration</vt:lpstr>
      <vt:lpstr>Funding</vt:lpstr>
      <vt:lpstr>Data Management</vt:lpstr>
      <vt:lpstr>Time and Project Management</vt:lpstr>
      <vt:lpstr>Visibility and Building Networks</vt:lpstr>
      <vt:lpstr>Communication and Conflict Management</vt:lpstr>
      <vt:lpstr>Mental Health </vt:lpstr>
      <vt:lpstr>Permit Renewal: Non-EU </vt:lpstr>
      <vt:lpstr>Content</vt:lpstr>
      <vt:lpstr>Submission, Defense, and Publication</vt:lpstr>
      <vt:lpstr>Open Access</vt:lpstr>
      <vt:lpstr>Career</vt:lpstr>
      <vt:lpstr>Career </vt:lpstr>
      <vt:lpstr>Career </vt:lpstr>
      <vt:lpstr>Career </vt:lpstr>
      <vt:lpstr>Career </vt:lpstr>
      <vt:lpstr>Agenda</vt:lpstr>
      <vt:lpstr>Content</vt:lpstr>
      <vt:lpstr>Thank you for your attention!  Please follow us:                         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Titel-/Kapitelfolie, Titel 1 Titel 2</dc:title>
  <dc:creator>Karin Sturm</dc:creator>
  <cp:lastModifiedBy>Amancaya Formica</cp:lastModifiedBy>
  <cp:revision>637</cp:revision>
  <cp:lastPrinted>2022-01-14T11:40:50Z</cp:lastPrinted>
  <dcterms:created xsi:type="dcterms:W3CDTF">2015-03-04T08:46:05Z</dcterms:created>
  <dcterms:modified xsi:type="dcterms:W3CDTF">2023-09-29T15:47:07Z</dcterms:modified>
</cp:coreProperties>
</file>